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8"/>
  </p:notesMasterIdLst>
  <p:sldIdLst>
    <p:sldId id="305" r:id="rId5"/>
    <p:sldId id="306" r:id="rId6"/>
    <p:sldId id="308" r:id="rId7"/>
    <p:sldId id="309" r:id="rId8"/>
    <p:sldId id="310" r:id="rId9"/>
    <p:sldId id="311" r:id="rId10"/>
    <p:sldId id="323" r:id="rId11"/>
    <p:sldId id="313" r:id="rId12"/>
    <p:sldId id="320" r:id="rId13"/>
    <p:sldId id="324" r:id="rId14"/>
    <p:sldId id="327" r:id="rId15"/>
    <p:sldId id="329" r:id="rId16"/>
    <p:sldId id="328" r:id="rId17"/>
    <p:sldId id="330" r:id="rId18"/>
    <p:sldId id="303" r:id="rId19"/>
    <p:sldId id="325" r:id="rId20"/>
    <p:sldId id="331" r:id="rId21"/>
    <p:sldId id="348" r:id="rId22"/>
    <p:sldId id="349" r:id="rId23"/>
    <p:sldId id="332" r:id="rId24"/>
    <p:sldId id="346" r:id="rId25"/>
    <p:sldId id="350" r:id="rId26"/>
    <p:sldId id="351"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6"/>
    <a:srgbClr val="E03C31"/>
    <a:srgbClr val="6CC24A"/>
    <a:srgbClr val="EF60A3"/>
    <a:srgbClr val="6F1D77"/>
    <a:srgbClr val="009B77"/>
    <a:srgbClr val="ED6842"/>
    <a:srgbClr val="0076C2"/>
    <a:srgbClr val="FFB81C"/>
    <a:srgbClr val="A50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p:restoredTop sz="95909"/>
  </p:normalViewPr>
  <p:slideViewPr>
    <p:cSldViewPr snapToGrid="0" snapToObjects="1">
      <p:cViewPr varScale="1">
        <p:scale>
          <a:sx n="74" d="100"/>
          <a:sy n="74" d="100"/>
        </p:scale>
        <p:origin x="1070"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15</a:t>
            </a:fld>
            <a:endParaRPr lang="nl-NL"/>
          </a:p>
        </p:txBody>
      </p:sp>
    </p:spTree>
    <p:extLst>
      <p:ext uri="{BB962C8B-B14F-4D97-AF65-F5344CB8AC3E}">
        <p14:creationId xmlns:p14="http://schemas.microsoft.com/office/powerpoint/2010/main" val="17845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endParaRPr dirty="0">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00A6D6"/>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382AA923-46F9-DC28-518C-889022FF638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1D9C0C2-56A0-31B9-4730-27E5B3D91D6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01C3B55C-9B2A-8E5A-C717-39227FDF920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6D682A6B-2140-6BA9-D1A0-E282F735AD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AC47FDB-9343-E5B5-70D3-070279C21AC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B098A36-1D6A-80CB-1A9B-6AE3B086FC0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5582CDEF-6E25-0416-CD64-AF54DD129F4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F3EAD47-10F3-097D-8809-6C011FD66889}"/>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C6AE311-9794-5D57-EC1D-7B187C2C17A4}"/>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14D1E49-F4CB-DD0B-06F8-6B8EAFEAA011}"/>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EFB4D011-D2C7-9DDD-7D99-14C023711847}"/>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25FFB0BB-00EB-7E88-29F5-BBF06F4D418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C04D0306-3211-2C29-8CAC-46BD03C6BD2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B141192D-E473-1305-8D75-7720A67D8D7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r>
              <a:rPr dirty="0">
                <a:solidFill>
                  <a:schemeClr val="tx1"/>
                </a:solidFill>
              </a:rPr>
              <a:t> + </a:t>
            </a:r>
            <a:r>
              <a:rPr dirty="0" err="1">
                <a:solidFill>
                  <a:schemeClr val="tx1"/>
                </a:solidFill>
              </a:rPr>
              <a:t>Beeld</a:t>
            </a:r>
            <a:endParaRPr dirty="0">
              <a:solidFill>
                <a:schemeClr val="tx1"/>
              </a:solidFill>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02B50CF1-612F-C060-EC9D-11D21B0A179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0A00FF6-CF2E-9C2A-6E47-7461846707D2}"/>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CA02188D-4998-43CD-0076-543F61F91DDA}"/>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096AD9-435A-A381-1168-043019B3F5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31B3BAC-DFAD-C18F-11F6-C34B0F6F428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97615D2-672A-6E37-99F7-D29DF5BBA43C}"/>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F726D08-0AE0-3061-1A51-78B17F760023}"/>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4E94B4F-C11D-FAA6-B761-279933488E6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93567C8-7817-1917-669B-26910BF117D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68CFE164-AEC4-F225-A3AB-85E2458E8D2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FF94B61B-9672-7610-94A4-D4279C9A0BD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AB3DC84-942B-F659-2230-5CFCA289482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B776954E-D2BD-79BD-A366-E25416C20758}"/>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98C886C4-644E-A055-5CF9-86E9D30D1D9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Alleen</a:t>
            </a:r>
            <a:r>
              <a:rPr dirty="0">
                <a:solidFill>
                  <a:schemeClr val="tx1"/>
                </a:solidFill>
              </a:rPr>
              <a:t> </a:t>
            </a:r>
            <a:r>
              <a:rPr dirty="0" err="1">
                <a:solidFill>
                  <a:schemeClr val="tx1"/>
                </a:solidFill>
              </a:rPr>
              <a:t>titel</a:t>
            </a:r>
            <a:endParaRPr dirty="0">
              <a:solidFill>
                <a:schemeClr val="tx1"/>
              </a:solidFill>
            </a:endParaRPr>
          </a:p>
        </p:txBody>
      </p:sp>
      <p:grpSp>
        <p:nvGrpSpPr>
          <p:cNvPr id="2" name="Group 1">
            <a:extLst>
              <a:ext uri="{FF2B5EF4-FFF2-40B4-BE49-F238E27FC236}">
                <a16:creationId xmlns:a16="http://schemas.microsoft.com/office/drawing/2014/main" id="{0054E7C0-9350-90E0-F151-558E86C533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3E98F15-C91A-1263-DA52-3DC5443B692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8B19F899-4677-10F5-1C00-01C15C8AD1EC}"/>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58E6F438-02C2-0D7C-739F-607A172E3FFE}"/>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AE4868A2-EEAD-692C-2E66-BBA1A199D06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B4AAD0CB-B038-2F3A-B9E0-EB2EF9D120E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AFE4A7-DC05-0430-5A1B-F0389E257CFE}"/>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D63D877-D292-BB54-B563-E77DB6886F01}"/>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437DBAF1-34D3-491C-918D-BB7B7FCACF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A8D9D3F1-1E1C-D9AA-DE16-65EDBB669E2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61DF3162-491D-115D-770D-3F4A2764414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3EFDD170-A78E-0147-9C3E-6BCF611E0C0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87CE1CE-D31A-0D62-57FA-F6A471D55363}"/>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C96B1008-5B63-C5DB-A39E-FC97CAE7BC61}"/>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75"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endParaRPr dirty="0">
              <a:solidFill>
                <a:schemeClr val="tx1"/>
              </a:solidFill>
            </a:endParaRPr>
          </a:p>
        </p:txBody>
      </p:sp>
      <p:grpSp>
        <p:nvGrpSpPr>
          <p:cNvPr id="2" name="Group 1">
            <a:extLst>
              <a:ext uri="{FF2B5EF4-FFF2-40B4-BE49-F238E27FC236}">
                <a16:creationId xmlns:a16="http://schemas.microsoft.com/office/drawing/2014/main" id="{BB7D0D04-A7B8-9871-63C5-D803E26CDE6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3542BCA-EFD5-214C-2C37-D7385725B694}"/>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1C02F91D-2B71-9D26-A257-FB0FA8A5FF4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2A5AC28-824F-EE92-6223-593D4D0675F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3A002A4-98B6-C14D-E3F7-4F2E181F4617}"/>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6415D4F-04A3-9581-6C56-F02BA40059D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4ED131E9-9BE0-D1B5-FB9F-2347002CEE6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3EA0CC4E-22B9-454D-FA06-384E47D67176}"/>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B388D65F-61B5-CA19-F236-254639CD332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439CD43D-8F8E-F7AD-E5C9-CDCD32086E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25596DB7-661A-F05D-9529-DD78F35FCDAB}"/>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AF975C06-57A0-A820-20F3-462C94B1E7C8}"/>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E6F685F0-DF6E-15F0-881D-F0F1EEF3EAD7}"/>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7647FC8A-2B0B-7D35-8B33-2F0662F7D5F9}"/>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rgbClr val="00A6D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Vlam</a:t>
            </a:r>
            <a:r>
              <a:rPr dirty="0">
                <a:solidFill>
                  <a:schemeClr val="tx1"/>
                </a:solidFill>
              </a:rPr>
              <a:t> </a:t>
            </a:r>
            <a:r>
              <a:rPr dirty="0" err="1">
                <a:solidFill>
                  <a:schemeClr val="tx1"/>
                </a:solidFill>
              </a:rPr>
              <a:t>Volledig</a:t>
            </a:r>
            <a:endParaRPr dirty="0">
              <a:solidFill>
                <a:schemeClr val="tx1"/>
              </a:solidFill>
            </a:endParaRP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grpSp>
        <p:nvGrpSpPr>
          <p:cNvPr id="2" name="Group 1">
            <a:extLst>
              <a:ext uri="{FF2B5EF4-FFF2-40B4-BE49-F238E27FC236}">
                <a16:creationId xmlns:a16="http://schemas.microsoft.com/office/drawing/2014/main" id="{ED984F7B-E29B-FAB8-7604-98947FE1747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1D9EF6E-2201-58BB-F48E-DB77A38AC4FA}"/>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51D6878F-962E-7B85-2734-CB6DFCA5C55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24D991C7-E7FC-1101-A057-F0FE1FFB6798}"/>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D555B84A-E2BD-B53F-A1AD-59596C2F92B3}"/>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1DCB3993-33DB-65D1-A206-8F66A3CC653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038062-FC79-870C-024C-BF4E18736A48}"/>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1E54AC3-A29E-A82D-23BA-C29873B893E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3D589313-A01B-E37B-F3FC-81498B4D3F83}"/>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9AADE2F5-4E71-8844-009A-BA2BC9FDC2B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E64C5FA-2548-CBA5-4667-90D3E9884A3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4E17D86-4CDE-128F-3570-C2CBB04DF93A}"/>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8760D94C-BCEF-EF37-6D92-AD17E00D70C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AB362044-982F-F9C9-E8F1-5FED3E9759C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grpSp>
        <p:nvGrpSpPr>
          <p:cNvPr id="2" name="Group 1">
            <a:extLst>
              <a:ext uri="{FF2B5EF4-FFF2-40B4-BE49-F238E27FC236}">
                <a16:creationId xmlns:a16="http://schemas.microsoft.com/office/drawing/2014/main" id="{974638DB-4D75-C52F-D973-00F96BB5AE7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188DEEB-462A-400B-945C-B119D6BC4A0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E214E2D8-00F5-BD41-8254-E9EB286CD83D}"/>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7B540A62-6CD7-5CEE-8565-0F67CC63ACFF}"/>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1270AD90-1557-FAB5-E8ED-84B759A023F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14718B0-3208-21D2-4289-01F3C7F153E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6992BD4-7A57-DD79-482B-A05929A6FBB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B4FDA908-D7CD-C61E-F351-7BA991D1A42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866AE231-A45A-A3CD-CC92-8908740CA5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CAEB9C1-439A-C549-4DA8-5B696827114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4BB8C6C-91CE-CD13-2382-8619C236B0EA}"/>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14717A4D-CC49-1EF2-2640-5AFFE205E43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B34BE69-F28A-3F8A-347A-67DC745E64D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3A0419C0-78F6-5BC9-BC95-9B67A80ED705}"/>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‹nr.›</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a:solidFill>
                  <a:schemeClr val="tx1"/>
                </a:solidFill>
              </a:rPr>
              <a:t>Logo (</a:t>
            </a:r>
            <a:r>
              <a:rPr dirty="0" err="1">
                <a:solidFill>
                  <a:schemeClr val="tx1"/>
                </a:solidFill>
              </a:rPr>
              <a:t>Animatie</a:t>
            </a:r>
            <a:r>
              <a:rPr dirty="0">
                <a:solidFill>
                  <a:schemeClr val="tx1"/>
                </a:solidFill>
              </a:rPr>
              <a:t>)</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grpSp>
        <p:nvGrpSpPr>
          <p:cNvPr id="3" name="Group 2">
            <a:extLst>
              <a:ext uri="{FF2B5EF4-FFF2-40B4-BE49-F238E27FC236}">
                <a16:creationId xmlns:a16="http://schemas.microsoft.com/office/drawing/2014/main" id="{308F687C-E692-08A1-9C97-39567F4D57D1}"/>
              </a:ext>
            </a:extLst>
          </p:cNvPr>
          <p:cNvGrpSpPr/>
          <p:nvPr userDrawn="1"/>
        </p:nvGrpSpPr>
        <p:grpSpPr>
          <a:xfrm>
            <a:off x="2982510" y="-1286712"/>
            <a:ext cx="6858001" cy="592943"/>
            <a:chOff x="2982510" y="-1286712"/>
            <a:chExt cx="6858001" cy="592943"/>
          </a:xfrm>
        </p:grpSpPr>
        <p:sp>
          <p:nvSpPr>
            <p:cNvPr id="23" name="Rechthoek 36"/>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34" name="Groep 8"/>
            <p:cNvGrpSpPr/>
            <p:nvPr/>
          </p:nvGrpSpPr>
          <p:grpSpPr>
            <a:xfrm>
              <a:off x="2982511" y="-1286711"/>
              <a:ext cx="6226976" cy="211382"/>
              <a:chOff x="0" y="0"/>
              <a:chExt cx="6226974" cy="211380"/>
            </a:xfrm>
          </p:grpSpPr>
          <p:sp>
            <p:nvSpPr>
              <p:cNvPr id="24" name="Rechthoek 6"/>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 name="Rechthoek 39">
              <a:extLst>
                <a:ext uri="{FF2B5EF4-FFF2-40B4-BE49-F238E27FC236}">
                  <a16:creationId xmlns:a16="http://schemas.microsoft.com/office/drawing/2014/main" id="{94BEEFB9-F383-6B51-AA5C-196B967278A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68" r:id="rId5"/>
    <p:sldLayoutId id="2147483669" r:id="rId6"/>
    <p:sldLayoutId id="2147483673" r:id="rId7"/>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3.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nl-NL" dirty="0"/>
              <a:t>Sebastiaan van Paasen</a:t>
            </a:r>
            <a:endParaRPr dirty="0"/>
          </a:p>
        </p:txBody>
      </p:sp>
      <p:sp>
        <p:nvSpPr>
          <p:cNvPr id="3153" name="Tijdelijke aanduiding voor tekst 18"/>
          <p:cNvSpPr>
            <a:spLocks noGrp="1"/>
          </p:cNvSpPr>
          <p:nvPr>
            <p:ph type="body" idx="22"/>
          </p:nvPr>
        </p:nvSpPr>
        <p:spPr>
          <a:xfrm>
            <a:off x="74806" y="1080923"/>
            <a:ext cx="4768770" cy="1810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GB" sz="3200" b="1" dirty="0"/>
              <a:t>Lessons learned on high-performance computing </a:t>
            </a:r>
          </a:p>
          <a:p>
            <a:r>
              <a:rPr lang="en-GB" sz="3200" b="1" dirty="0"/>
              <a:t>on GPUs: a practical introduction to CUDA</a:t>
            </a:r>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pic>
        <p:nvPicPr>
          <p:cNvPr id="10" name="Afbeelding 9" descr="Afbeelding met gebouw, licht, blauw, Majorelleblauw&#10;&#10;Automatisch gegenereerde beschrijving">
            <a:extLst>
              <a:ext uri="{FF2B5EF4-FFF2-40B4-BE49-F238E27FC236}">
                <a16:creationId xmlns:a16="http://schemas.microsoft.com/office/drawing/2014/main" id="{0BB37A72-BF95-A0A8-0796-C3EAA7811A4C}"/>
              </a:ext>
            </a:extLst>
          </p:cNvPr>
          <p:cNvPicPr>
            <a:picLocks noChangeAspect="1"/>
          </p:cNvPicPr>
          <p:nvPr/>
        </p:nvPicPr>
        <p:blipFill rotWithShape="1">
          <a:blip r:embed="rId2">
            <a:extLst>
              <a:ext uri="{28A0092B-C50C-407E-A947-70E740481C1C}">
                <a14:useLocalDpi xmlns:a14="http://schemas.microsoft.com/office/drawing/2010/main" val="0"/>
              </a:ext>
            </a:extLst>
          </a:blip>
          <a:srcRect r="49819"/>
          <a:stretch/>
        </p:blipFill>
        <p:spPr>
          <a:xfrm>
            <a:off x="4637988" y="0"/>
            <a:ext cx="755401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Computing event on </a:t>
            </a:r>
            <a:r>
              <a:rPr lang="nl-NL" dirty="0" err="1"/>
              <a:t>the</a:t>
            </a:r>
            <a:r>
              <a:rPr lang="nl-NL" dirty="0"/>
              <a:t> GPU</a:t>
            </a:r>
          </a:p>
        </p:txBody>
      </p:sp>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10</a:t>
            </a:fld>
            <a:endParaRPr lang="nl-NL" dirty="0">
              <a:solidFill>
                <a:schemeClr val="tx1"/>
              </a:solidFill>
            </a:endParaRPr>
          </a:p>
        </p:txBody>
      </p:sp>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What exactly happens on the GPU</a:t>
            </a:r>
            <a:endParaRPr lang="nl-NL" i="1" dirty="0"/>
          </a:p>
        </p:txBody>
      </p:sp>
      <p:pic>
        <p:nvPicPr>
          <p:cNvPr id="5" name="Afbeelding 4" descr="Afbeelding met schermopname, cirkel, Graphics&#10;&#10;Automatisch gegenereerde beschrijving">
            <a:extLst>
              <a:ext uri="{FF2B5EF4-FFF2-40B4-BE49-F238E27FC236}">
                <a16:creationId xmlns:a16="http://schemas.microsoft.com/office/drawing/2014/main" id="{DA7EB683-4BA4-3CB8-170A-0FD750433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600" y="1715922"/>
            <a:ext cx="7448550" cy="4800600"/>
          </a:xfrm>
          <a:prstGeom prst="rect">
            <a:avLst/>
          </a:prstGeom>
        </p:spPr>
      </p:pic>
    </p:spTree>
    <p:extLst>
      <p:ext uri="{BB962C8B-B14F-4D97-AF65-F5344CB8AC3E}">
        <p14:creationId xmlns:p14="http://schemas.microsoft.com/office/powerpoint/2010/main" val="395524223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Memory </a:t>
            </a:r>
            <a:r>
              <a:rPr lang="nl-NL" dirty="0" err="1"/>
              <a:t>coalescence</a:t>
            </a:r>
            <a:endParaRPr lang="nl-NL" dirty="0"/>
          </a:p>
        </p:txBody>
      </p:sp>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11</a:t>
            </a:fld>
            <a:endParaRPr lang="nl-NL" dirty="0">
              <a:solidFill>
                <a:schemeClr val="tx1"/>
              </a:solidFill>
            </a:endParaRPr>
          </a:p>
        </p:txBody>
      </p:sp>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Why keeping track of memory is important</a:t>
            </a:r>
            <a:endParaRPr lang="nl-NL" i="1" dirty="0"/>
          </a:p>
        </p:txBody>
      </p:sp>
      <p:pic>
        <p:nvPicPr>
          <p:cNvPr id="6" name="Afbeelding 5" descr="Afbeelding met schermopname, plein, Kleurrijkheid, Rechthoek&#10;&#10;Automatisch gegenereerde beschrijving">
            <a:extLst>
              <a:ext uri="{FF2B5EF4-FFF2-40B4-BE49-F238E27FC236}">
                <a16:creationId xmlns:a16="http://schemas.microsoft.com/office/drawing/2014/main" id="{E6D5D128-3663-37BC-2B09-3047BAF1A4EF}"/>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3457151" y="2992045"/>
            <a:ext cx="8263268" cy="1742859"/>
          </a:xfrm>
          <a:prstGeom prst="rect">
            <a:avLst/>
          </a:prstGeom>
        </p:spPr>
      </p:pic>
      <p:pic>
        <p:nvPicPr>
          <p:cNvPr id="7" name="Afbeelding 6" descr="Afbeelding met schermopname, plein, Kleurrijkheid, Rechthoek&#10;&#10;Automatisch gegenereerde beschrijving">
            <a:extLst>
              <a:ext uri="{FF2B5EF4-FFF2-40B4-BE49-F238E27FC236}">
                <a16:creationId xmlns:a16="http://schemas.microsoft.com/office/drawing/2014/main" id="{393118BC-DC8E-3A10-44C9-5E539BBED36B}"/>
              </a:ext>
            </a:extLst>
          </p:cNvPr>
          <p:cNvPicPr>
            <a:picLocks noChangeAspect="1"/>
          </p:cNvPicPr>
          <p:nvPr/>
        </p:nvPicPr>
        <p:blipFill rotWithShape="1">
          <a:blip r:embed="rId2">
            <a:extLst>
              <a:ext uri="{28A0092B-C50C-407E-A947-70E740481C1C}">
                <a14:useLocalDpi xmlns:a14="http://schemas.microsoft.com/office/drawing/2010/main" val="0"/>
              </a:ext>
            </a:extLst>
          </a:blip>
          <a:srcRect t="50956"/>
          <a:stretch/>
        </p:blipFill>
        <p:spPr>
          <a:xfrm>
            <a:off x="3457151" y="4481807"/>
            <a:ext cx="8263268" cy="1709543"/>
          </a:xfrm>
          <a:prstGeom prst="rect">
            <a:avLst/>
          </a:prstGeom>
        </p:spPr>
      </p:pic>
      <p:sp>
        <p:nvSpPr>
          <p:cNvPr id="8" name="Tekstvak 7">
            <a:extLst>
              <a:ext uri="{FF2B5EF4-FFF2-40B4-BE49-F238E27FC236}">
                <a16:creationId xmlns:a16="http://schemas.microsoft.com/office/drawing/2014/main" id="{2903D0B9-2235-5C63-CE94-1E1861EA84B0}"/>
              </a:ext>
            </a:extLst>
          </p:cNvPr>
          <p:cNvSpPr txBox="1"/>
          <p:nvPr/>
        </p:nvSpPr>
        <p:spPr>
          <a:xfrm>
            <a:off x="3700129" y="1892595"/>
            <a:ext cx="617123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
                <a:srgbClr val="00A6D6"/>
              </a:buClr>
              <a:buSzTx/>
              <a:buFont typeface="Arial" panose="020B0604020202020204" pitchFamily="34" charset="0"/>
              <a:buChar char="•"/>
              <a:tabLst/>
            </a:pPr>
            <a:r>
              <a:rPr kumimoji="0" lang="en-GB" sz="1600" b="0" i="0" u="none" strike="noStrike" cap="none" spc="0" normalizeH="0" baseline="0" dirty="0">
                <a:ln>
                  <a:noFill/>
                </a:ln>
                <a:solidFill>
                  <a:srgbClr val="000000"/>
                </a:solidFill>
                <a:effectLst/>
                <a:uFillTx/>
                <a:latin typeface="Arial"/>
                <a:ea typeface="Arial"/>
                <a:cs typeface="Arial"/>
                <a:sym typeface="Arial"/>
              </a:rPr>
              <a:t>Fetching memory happens per warp (32 threads)</a:t>
            </a:r>
          </a:p>
          <a:p>
            <a:pPr marL="285750" marR="0" indent="-285750" algn="l" defTabSz="914400" rtl="0" fontAlgn="auto" latinLnBrk="0" hangingPunct="0">
              <a:lnSpc>
                <a:spcPct val="100000"/>
              </a:lnSpc>
              <a:spcBef>
                <a:spcPts val="0"/>
              </a:spcBef>
              <a:spcAft>
                <a:spcPts val="0"/>
              </a:spcAft>
              <a:buClr>
                <a:srgbClr val="00A6D6"/>
              </a:buClr>
              <a:buSzTx/>
              <a:buFont typeface="Arial" panose="020B0604020202020204" pitchFamily="34" charset="0"/>
              <a:buChar char="•"/>
              <a:tabLst/>
            </a:pPr>
            <a:r>
              <a:rPr lang="en-GB" sz="1600" dirty="0"/>
              <a:t>Example: each thread needs to fetch a float value (4 bytes)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45632888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Event </a:t>
            </a:r>
            <a:r>
              <a:rPr lang="nl-NL" dirty="0" err="1"/>
              <a:t>scheduling</a:t>
            </a:r>
            <a:endParaRPr lang="nl-NL" dirty="0"/>
          </a:p>
        </p:txBody>
      </p:sp>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12</a:t>
            </a:fld>
            <a:endParaRPr lang="nl-NL" dirty="0">
              <a:solidFill>
                <a:schemeClr val="tx1"/>
              </a:solidFill>
            </a:endParaRPr>
          </a:p>
        </p:txBody>
      </p:sp>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How to structure events efficiently</a:t>
            </a:r>
            <a:endParaRPr lang="nl-NL" i="1" dirty="0"/>
          </a:p>
        </p:txBody>
      </p:sp>
      <p:sp>
        <p:nvSpPr>
          <p:cNvPr id="12" name="Tijdelijke aanduiding voor verticale tekst 10">
            <a:extLst>
              <a:ext uri="{FF2B5EF4-FFF2-40B4-BE49-F238E27FC236}">
                <a16:creationId xmlns:a16="http://schemas.microsoft.com/office/drawing/2014/main" id="{52F24B67-F10F-A125-D0E7-C2B6067001FB}"/>
              </a:ext>
            </a:extLst>
          </p:cNvPr>
          <p:cNvSpPr txBox="1">
            <a:spLocks noGrp="1"/>
          </p:cNvSpPr>
          <p:nvPr>
            <p:ph type="body" idx="1"/>
          </p:nvPr>
        </p:nvSpPr>
        <p:spPr>
          <a:xfrm>
            <a:off x="3243805" y="2549631"/>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If all events occur sequentially a time schematic looks like:</a:t>
            </a:r>
          </a:p>
          <a:p>
            <a:pPr marL="285750" lvl="2" indent="-285750">
              <a:buClr>
                <a:srgbClr val="00A6D6"/>
              </a:buClr>
              <a:buFont typeface="Arial" panose="020B0604020202020204" pitchFamily="34" charset="0"/>
              <a:buChar char="•"/>
            </a:pPr>
            <a:endParaRPr lang="en-GB" b="0" dirty="0">
              <a:solidFill>
                <a:schemeClr val="tx1"/>
              </a:solidFill>
            </a:endParaRPr>
          </a:p>
          <a:p>
            <a:pPr marL="285750" lvl="2" indent="-285750">
              <a:buClr>
                <a:srgbClr val="00A6D6"/>
              </a:buClr>
              <a:buFont typeface="Arial" panose="020B0604020202020204" pitchFamily="34" charset="0"/>
              <a:buChar char="•"/>
            </a:pPr>
            <a:endParaRPr lang="en-GB" b="0" dirty="0">
              <a:solidFill>
                <a:schemeClr val="tx1"/>
              </a:solidFill>
            </a:endParaRPr>
          </a:p>
          <a:p>
            <a:pPr marL="285750" lvl="2" indent="-285750">
              <a:buClr>
                <a:srgbClr val="00A6D6"/>
              </a:buClr>
              <a:buFont typeface="Arial" panose="020B0604020202020204" pitchFamily="34" charset="0"/>
              <a:buChar char="•"/>
            </a:pPr>
            <a:endParaRPr lang="en-GB" b="0" dirty="0">
              <a:solidFill>
                <a:schemeClr val="tx1"/>
              </a:solidFill>
            </a:endParaRPr>
          </a:p>
          <a:p>
            <a:pPr marL="285750" lvl="2" indent="-285750">
              <a:buClr>
                <a:srgbClr val="00A6D6"/>
              </a:buClr>
              <a:buFont typeface="Arial" panose="020B0604020202020204" pitchFamily="34" charset="0"/>
              <a:buChar char="•"/>
            </a:pPr>
            <a:r>
              <a:rPr lang="en-GB" b="0" dirty="0">
                <a:solidFill>
                  <a:schemeClr val="tx1"/>
                </a:solidFill>
              </a:rPr>
              <a:t>Overlap can be created by using streams:</a:t>
            </a:r>
          </a:p>
          <a:p>
            <a:pPr marL="823912" lvl="5" indent="-285750">
              <a:buClr>
                <a:srgbClr val="00A6D6"/>
              </a:buClr>
              <a:buFont typeface="Arial" panose="020B0604020202020204" pitchFamily="34" charset="0"/>
              <a:buChar char="•"/>
            </a:pPr>
            <a:r>
              <a:rPr lang="en-GB" b="1" dirty="0">
                <a:solidFill>
                  <a:schemeClr val="tx1"/>
                </a:solidFill>
              </a:rPr>
              <a:t>Requires decoupling of the problem</a:t>
            </a: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pic>
        <p:nvPicPr>
          <p:cNvPr id="17" name="Picture 6">
            <a:extLst>
              <a:ext uri="{FF2B5EF4-FFF2-40B4-BE49-F238E27FC236}">
                <a16:creationId xmlns:a16="http://schemas.microsoft.com/office/drawing/2014/main" id="{3F504CFE-81D5-01F1-45BB-B7EF93EA9E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5174" y="1942226"/>
            <a:ext cx="2680964" cy="18174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8C00E68-36D3-A51A-A263-3E841D1E05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7904" y="3720169"/>
            <a:ext cx="2680964" cy="214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2383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 name="Picture 2">
            <a:extLst>
              <a:ext uri="{FF2B5EF4-FFF2-40B4-BE49-F238E27FC236}">
                <a16:creationId xmlns:a16="http://schemas.microsoft.com/office/drawing/2014/main" id="{51615ED8-ED57-9102-8107-B6DCA69155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5998" y="1776421"/>
            <a:ext cx="3456000" cy="2766919"/>
          </a:xfrm>
          <a:prstGeom prst="rect">
            <a:avLst/>
          </a:prstGeom>
          <a:noFill/>
          <a:extLst>
            <a:ext uri="{909E8E84-426E-40DD-AFC4-6F175D3DCCD1}">
              <a14:hiddenFill xmlns:a14="http://schemas.microsoft.com/office/drawing/2010/main">
                <a:solidFill>
                  <a:srgbClr val="FFFFFF"/>
                </a:solidFill>
              </a14:hiddenFill>
            </a:ext>
          </a:extLst>
        </p:spPr>
      </p:pic>
      <p:sp>
        <p:nvSpPr>
          <p:cNvPr id="12" name="Tijdelijke aanduiding voor verticale tekst 10">
            <a:extLst>
              <a:ext uri="{FF2B5EF4-FFF2-40B4-BE49-F238E27FC236}">
                <a16:creationId xmlns:a16="http://schemas.microsoft.com/office/drawing/2014/main" id="{5471863F-483A-AE22-9A21-3F47CBC7F4C5}"/>
              </a:ext>
            </a:extLst>
          </p:cNvPr>
          <p:cNvSpPr txBox="1">
            <a:spLocks noGrp="1"/>
          </p:cNvSpPr>
          <p:nvPr>
            <p:ph type="body" idx="1"/>
          </p:nvPr>
        </p:nvSpPr>
        <p:spPr>
          <a:xfrm>
            <a:off x="3302801" y="1591899"/>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Threads operate according  to the SIMT principle in </a:t>
            </a:r>
            <a:r>
              <a:rPr lang="en-GB" dirty="0">
                <a:solidFill>
                  <a:schemeClr val="tx1"/>
                </a:solidFill>
              </a:rPr>
              <a:t>warps</a:t>
            </a:r>
            <a:r>
              <a:rPr lang="en-GB" b="0" dirty="0">
                <a:solidFill>
                  <a:schemeClr val="tx1"/>
                </a:solidFill>
              </a:rPr>
              <a:t> (groups of 32 threads)</a:t>
            </a:r>
          </a:p>
          <a:p>
            <a:pPr lvl="2" indent="0">
              <a:buClr>
                <a:srgbClr val="00A6D6"/>
              </a:buClr>
            </a:pPr>
            <a:r>
              <a:rPr lang="en-GB" b="0" dirty="0">
                <a:solidFill>
                  <a:schemeClr val="tx1"/>
                </a:solidFill>
              </a:rPr>
              <a:t>	Single Instruction Multiple Tasks principle</a:t>
            </a: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lvl="5" indent="0">
              <a:buClr>
                <a:srgbClr val="00A6D6"/>
              </a:buClr>
              <a:buNone/>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err="1"/>
              <a:t>Influence</a:t>
            </a:r>
            <a:r>
              <a:rPr lang="nl-NL" dirty="0"/>
              <a:t> of </a:t>
            </a:r>
            <a:r>
              <a:rPr lang="nl-NL" dirty="0" err="1"/>
              <a:t>the</a:t>
            </a:r>
            <a:r>
              <a:rPr lang="nl-NL" dirty="0"/>
              <a:t> </a:t>
            </a:r>
            <a:r>
              <a:rPr lang="nl-NL" dirty="0" err="1"/>
              <a:t>computation</a:t>
            </a:r>
            <a:endParaRPr lang="nl-NL" dirty="0"/>
          </a:p>
        </p:txBody>
      </p:sp>
      <p:pic>
        <p:nvPicPr>
          <p:cNvPr id="4098" name="Picture 2">
            <a:extLst>
              <a:ext uri="{FF2B5EF4-FFF2-40B4-BE49-F238E27FC236}">
                <a16:creationId xmlns:a16="http://schemas.microsoft.com/office/drawing/2014/main" id="{D3497F8B-1895-39B6-7D2E-C9023015EF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7454" y="234368"/>
            <a:ext cx="10572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un track isolated icon 13468081 PNG">
            <a:extLst>
              <a:ext uri="{FF2B5EF4-FFF2-40B4-BE49-F238E27FC236}">
                <a16:creationId xmlns:a16="http://schemas.microsoft.com/office/drawing/2014/main" id="{13036FD7-C5E9-DE26-A5A8-77A1D5C3A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313" y="3209774"/>
            <a:ext cx="3341374" cy="33413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3B54FCD5-BB30-D511-3F4E-95DDC08DE7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9872" y="5198732"/>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BF674365-D72A-0DF2-1235-8CBFA27BA5E7}"/>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872" y="5305705"/>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20" name="Tekstvak 19">
            <a:extLst>
              <a:ext uri="{FF2B5EF4-FFF2-40B4-BE49-F238E27FC236}">
                <a16:creationId xmlns:a16="http://schemas.microsoft.com/office/drawing/2014/main" id="{A2208B1E-5ED6-AE41-8C5C-357AB4144951}"/>
              </a:ext>
            </a:extLst>
          </p:cNvPr>
          <p:cNvSpPr txBox="1"/>
          <p:nvPr/>
        </p:nvSpPr>
        <p:spPr>
          <a:xfrm>
            <a:off x="4029995" y="2361201"/>
            <a:ext cx="413200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i="1" dirty="0"/>
              <a:t>a thread can only start a new task once </a:t>
            </a:r>
            <a:r>
              <a:rPr lang="en-GB" b="1" i="1" dirty="0"/>
              <a:t>all </a:t>
            </a:r>
            <a:r>
              <a:rPr lang="en-GB" i="1" dirty="0"/>
              <a:t>threads finish their current task</a:t>
            </a:r>
            <a:endParaRPr lang="nl-NL" i="1"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i="1" u="none" strike="noStrike" cap="none" spc="0" normalizeH="0" baseline="0" dirty="0">
              <a:ln>
                <a:noFill/>
              </a:ln>
              <a:solidFill>
                <a:srgbClr val="000000"/>
              </a:solidFill>
              <a:effectLst/>
              <a:uFillTx/>
              <a:latin typeface="Arial"/>
              <a:ea typeface="Arial"/>
              <a:cs typeface="Arial"/>
              <a:sym typeface="Arial"/>
            </a:endParaRPr>
          </a:p>
        </p:txBody>
      </p:sp>
      <p:cxnSp>
        <p:nvCxnSpPr>
          <p:cNvPr id="22" name="Rechte verbindingslijn 21">
            <a:extLst>
              <a:ext uri="{FF2B5EF4-FFF2-40B4-BE49-F238E27FC236}">
                <a16:creationId xmlns:a16="http://schemas.microsoft.com/office/drawing/2014/main" id="{BC0ECF02-3EC4-1410-C98B-C957E9D808FC}"/>
              </a:ext>
            </a:extLst>
          </p:cNvPr>
          <p:cNvCxnSpPr/>
          <p:nvPr/>
        </p:nvCxnSpPr>
        <p:spPr>
          <a:xfrm>
            <a:off x="7108632" y="5510379"/>
            <a:ext cx="72000" cy="7200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23" name="Rechte verbindingslijn 22">
            <a:extLst>
              <a:ext uri="{FF2B5EF4-FFF2-40B4-BE49-F238E27FC236}">
                <a16:creationId xmlns:a16="http://schemas.microsoft.com/office/drawing/2014/main" id="{C8EB66FC-79D7-8A68-8D48-DB1D8B45256C}"/>
              </a:ext>
            </a:extLst>
          </p:cNvPr>
          <p:cNvCxnSpPr/>
          <p:nvPr/>
        </p:nvCxnSpPr>
        <p:spPr>
          <a:xfrm>
            <a:off x="7446232" y="4922000"/>
            <a:ext cx="72000" cy="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24" name="Rechte verbindingslijn 23">
            <a:extLst>
              <a:ext uri="{FF2B5EF4-FFF2-40B4-BE49-F238E27FC236}">
                <a16:creationId xmlns:a16="http://schemas.microsoft.com/office/drawing/2014/main" id="{74DF6D6C-16C8-E9DB-521F-1658C1F9C3B1}"/>
              </a:ext>
            </a:extLst>
          </p:cNvPr>
          <p:cNvCxnSpPr>
            <a:cxnSpLocks/>
          </p:cNvCxnSpPr>
          <p:nvPr/>
        </p:nvCxnSpPr>
        <p:spPr>
          <a:xfrm flipV="1">
            <a:off x="7261032" y="4308537"/>
            <a:ext cx="72000" cy="7200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25" name="Rechte verbindingslijn 24">
            <a:extLst>
              <a:ext uri="{FF2B5EF4-FFF2-40B4-BE49-F238E27FC236}">
                <a16:creationId xmlns:a16="http://schemas.microsoft.com/office/drawing/2014/main" id="{0A3CE665-ED79-C3BA-156A-83D79EDDC799}"/>
              </a:ext>
            </a:extLst>
          </p:cNvPr>
          <p:cNvCxnSpPr>
            <a:cxnSpLocks/>
          </p:cNvCxnSpPr>
          <p:nvPr/>
        </p:nvCxnSpPr>
        <p:spPr>
          <a:xfrm rot="5400000">
            <a:off x="6603212" y="4067400"/>
            <a:ext cx="72000" cy="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26" name="Rechte verbindingslijn 25">
            <a:extLst>
              <a:ext uri="{FF2B5EF4-FFF2-40B4-BE49-F238E27FC236}">
                <a16:creationId xmlns:a16="http://schemas.microsoft.com/office/drawing/2014/main" id="{FB20BDBA-B624-E6FF-1210-C90CA686651A}"/>
              </a:ext>
            </a:extLst>
          </p:cNvPr>
          <p:cNvCxnSpPr>
            <a:cxnSpLocks/>
          </p:cNvCxnSpPr>
          <p:nvPr/>
        </p:nvCxnSpPr>
        <p:spPr>
          <a:xfrm rot="5400000">
            <a:off x="5725464" y="4080900"/>
            <a:ext cx="72000" cy="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33" name="Rechte verbindingslijn 32">
            <a:extLst>
              <a:ext uri="{FF2B5EF4-FFF2-40B4-BE49-F238E27FC236}">
                <a16:creationId xmlns:a16="http://schemas.microsoft.com/office/drawing/2014/main" id="{4349E990-4CD4-E286-65C0-528693A8A1DA}"/>
              </a:ext>
            </a:extLst>
          </p:cNvPr>
          <p:cNvCxnSpPr/>
          <p:nvPr/>
        </p:nvCxnSpPr>
        <p:spPr>
          <a:xfrm>
            <a:off x="4681810" y="4923925"/>
            <a:ext cx="72000" cy="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34" name="Rechte verbindingslijn 33">
            <a:extLst>
              <a:ext uri="{FF2B5EF4-FFF2-40B4-BE49-F238E27FC236}">
                <a16:creationId xmlns:a16="http://schemas.microsoft.com/office/drawing/2014/main" id="{2C1ED6D2-DC3C-AA46-80D8-4017B8CF10F6}"/>
              </a:ext>
            </a:extLst>
          </p:cNvPr>
          <p:cNvCxnSpPr>
            <a:cxnSpLocks/>
          </p:cNvCxnSpPr>
          <p:nvPr/>
        </p:nvCxnSpPr>
        <p:spPr>
          <a:xfrm flipV="1">
            <a:off x="4774398" y="5248016"/>
            <a:ext cx="72000" cy="7200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cxnSp>
        <p:nvCxnSpPr>
          <p:cNvPr id="35" name="Rechte verbindingslijn 34">
            <a:extLst>
              <a:ext uri="{FF2B5EF4-FFF2-40B4-BE49-F238E27FC236}">
                <a16:creationId xmlns:a16="http://schemas.microsoft.com/office/drawing/2014/main" id="{F5EB4D2B-C887-0A7C-6FFA-58FFACAFAD7E}"/>
              </a:ext>
            </a:extLst>
          </p:cNvPr>
          <p:cNvCxnSpPr/>
          <p:nvPr/>
        </p:nvCxnSpPr>
        <p:spPr>
          <a:xfrm>
            <a:off x="4841923" y="4343265"/>
            <a:ext cx="72000" cy="72000"/>
          </a:xfrm>
          <a:prstGeom prst="lin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cxnSp>
      <p:sp>
        <p:nvSpPr>
          <p:cNvPr id="41" name="Tekstvak 40">
            <a:extLst>
              <a:ext uri="{FF2B5EF4-FFF2-40B4-BE49-F238E27FC236}">
                <a16:creationId xmlns:a16="http://schemas.microsoft.com/office/drawing/2014/main" id="{A3155888-BF83-50A6-BBC8-17539A56584F}"/>
              </a:ext>
            </a:extLst>
          </p:cNvPr>
          <p:cNvSpPr txBox="1"/>
          <p:nvPr/>
        </p:nvSpPr>
        <p:spPr>
          <a:xfrm>
            <a:off x="4488230" y="3358354"/>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sym typeface="Arial"/>
              </a:rPr>
              <a:t>= unique</a:t>
            </a:r>
            <a:r>
              <a:rPr kumimoji="0" lang="en-GB" sz="1800" i="0" u="none" strike="noStrike" cap="none" spc="0" normalizeH="0" dirty="0">
                <a:ln>
                  <a:noFill/>
                </a:ln>
                <a:solidFill>
                  <a:srgbClr val="000000"/>
                </a:solidFill>
                <a:effectLst/>
                <a:uFillTx/>
                <a:sym typeface="Arial"/>
              </a:rPr>
              <a:t> thread</a:t>
            </a:r>
            <a:r>
              <a:rPr kumimoji="0" lang="en-GB" sz="1800" i="0" u="none" strike="noStrike" cap="none" spc="0" normalizeH="0" baseline="0" dirty="0">
                <a:ln>
                  <a:noFill/>
                </a:ln>
                <a:solidFill>
                  <a:srgbClr val="000000"/>
                </a:solidFill>
                <a:effectLst/>
                <a:uFillTx/>
                <a:sym typeface="Arial"/>
              </a:rPr>
              <a:t> performing</a:t>
            </a:r>
            <a:r>
              <a:rPr kumimoji="0" lang="en-GB" sz="1800" i="0" u="none" strike="noStrike" cap="none" spc="0" normalizeH="0" dirty="0">
                <a:ln>
                  <a:noFill/>
                </a:ln>
                <a:solidFill>
                  <a:srgbClr val="000000"/>
                </a:solidFill>
                <a:effectLst/>
                <a:uFillTx/>
                <a:sym typeface="Arial"/>
              </a:rPr>
              <a:t> a task</a:t>
            </a:r>
            <a:endParaRPr kumimoji="0" lang="nl-NL" sz="1800" i="0" u="none" strike="noStrike" cap="none" spc="0" normalizeH="0" baseline="0" dirty="0">
              <a:ln>
                <a:noFill/>
              </a:ln>
              <a:solidFill>
                <a:srgbClr val="000000"/>
              </a:solidFill>
              <a:effectLst/>
              <a:uFillTx/>
              <a:sym typeface="Arial"/>
            </a:endParaRPr>
          </a:p>
        </p:txBody>
      </p:sp>
      <p:pic>
        <p:nvPicPr>
          <p:cNvPr id="42" name="Picture 8">
            <a:extLst>
              <a:ext uri="{FF2B5EF4-FFF2-40B4-BE49-F238E27FC236}">
                <a16:creationId xmlns:a16="http://schemas.microsoft.com/office/drawing/2014/main" id="{ABCC0068-79BC-2542-A609-26D4C545E9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9579" y="3343685"/>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50" name="Tijdelijke aanduiding voor datum 3">
            <a:extLst>
              <a:ext uri="{FF2B5EF4-FFF2-40B4-BE49-F238E27FC236}">
                <a16:creationId xmlns:a16="http://schemas.microsoft.com/office/drawing/2014/main" id="{2D0D38D8-0EB5-0F20-F74B-7716E5118A96}"/>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51" name="Tijdelijke aanduiding voor dianummer 3">
            <a:extLst>
              <a:ext uri="{FF2B5EF4-FFF2-40B4-BE49-F238E27FC236}">
                <a16:creationId xmlns:a16="http://schemas.microsoft.com/office/drawing/2014/main" id="{89F8A90B-A473-AA04-EECA-03D09AAB4EF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13</a:t>
            </a:fld>
            <a:endParaRPr lang="nl-NL" dirty="0">
              <a:solidFill>
                <a:schemeClr val="tx1"/>
              </a:solidFill>
            </a:endParaRPr>
          </a:p>
        </p:txBody>
      </p:sp>
      <p:pic>
        <p:nvPicPr>
          <p:cNvPr id="17" name="Picture 8">
            <a:extLst>
              <a:ext uri="{FF2B5EF4-FFF2-40B4-BE49-F238E27FC236}">
                <a16:creationId xmlns:a16="http://schemas.microsoft.com/office/drawing/2014/main" id="{8814F08B-848B-8550-BCD2-06476A3FFCD2}"/>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872" y="5395060"/>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317F6D91-752A-D3BC-32EF-4E9C77273E25}"/>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6646" y="5482678"/>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verticale tekst 18">
            <a:extLst>
              <a:ext uri="{FF2B5EF4-FFF2-40B4-BE49-F238E27FC236}">
                <a16:creationId xmlns:a16="http://schemas.microsoft.com/office/drawing/2014/main" id="{9F54A4B0-6457-4FF8-712C-EF0DEF9B9D48}"/>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4" name="Rechthoek 3">
            <a:extLst>
              <a:ext uri="{FF2B5EF4-FFF2-40B4-BE49-F238E27FC236}">
                <a16:creationId xmlns:a16="http://schemas.microsoft.com/office/drawing/2014/main" id="{9CE176C2-E1AA-5B4D-CDBE-3DD0677A0437}"/>
              </a:ext>
            </a:extLst>
          </p:cNvPr>
          <p:cNvSpPr/>
          <p:nvPr/>
        </p:nvSpPr>
        <p:spPr>
          <a:xfrm>
            <a:off x="10175066" y="3484768"/>
            <a:ext cx="234000" cy="324000"/>
          </a:xfrm>
          <a:prstGeom prst="rect">
            <a:avLst/>
          </a:prstGeom>
          <a:solidFill>
            <a:schemeClr val="tx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hthoek 4">
            <a:extLst>
              <a:ext uri="{FF2B5EF4-FFF2-40B4-BE49-F238E27FC236}">
                <a16:creationId xmlns:a16="http://schemas.microsoft.com/office/drawing/2014/main" id="{8E8B9472-8ADD-D830-26A1-A4164FFCD453}"/>
              </a:ext>
            </a:extLst>
          </p:cNvPr>
          <p:cNvSpPr/>
          <p:nvPr/>
        </p:nvSpPr>
        <p:spPr>
          <a:xfrm>
            <a:off x="9957006" y="3053968"/>
            <a:ext cx="144000" cy="324000"/>
          </a:xfrm>
          <a:prstGeom prst="rect">
            <a:avLst/>
          </a:prstGeom>
          <a:solidFill>
            <a:schemeClr val="tx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hthoek 5">
            <a:extLst>
              <a:ext uri="{FF2B5EF4-FFF2-40B4-BE49-F238E27FC236}">
                <a16:creationId xmlns:a16="http://schemas.microsoft.com/office/drawing/2014/main" id="{E0D14CAD-498A-8BAF-EF94-021B052FF6AE}"/>
              </a:ext>
            </a:extLst>
          </p:cNvPr>
          <p:cNvSpPr/>
          <p:nvPr/>
        </p:nvSpPr>
        <p:spPr>
          <a:xfrm>
            <a:off x="8956894" y="4356550"/>
            <a:ext cx="234000" cy="324000"/>
          </a:xfrm>
          <a:prstGeom prst="rect">
            <a:avLst/>
          </a:prstGeom>
          <a:solidFill>
            <a:schemeClr val="tx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Tekstvak 6">
            <a:extLst>
              <a:ext uri="{FF2B5EF4-FFF2-40B4-BE49-F238E27FC236}">
                <a16:creationId xmlns:a16="http://schemas.microsoft.com/office/drawing/2014/main" id="{9E9AF38E-5763-B6C2-DAC3-5DA9A9DE9742}"/>
              </a:ext>
            </a:extLst>
          </p:cNvPr>
          <p:cNvSpPr txBox="1"/>
          <p:nvPr/>
        </p:nvSpPr>
        <p:spPr>
          <a:xfrm>
            <a:off x="9234715" y="4352002"/>
            <a:ext cx="47687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i="1" dirty="0"/>
              <a:t>= idle GPU time</a:t>
            </a:r>
            <a:endParaRPr kumimoji="0" lang="nl-NL" sz="1800" i="1" u="none" strike="noStrike" cap="none" spc="0" normalizeH="0" baseline="0" dirty="0">
              <a:ln>
                <a:noFill/>
              </a:ln>
              <a:solidFill>
                <a:srgbClr val="000000"/>
              </a:solidFill>
              <a:effectLst/>
              <a:uFillTx/>
              <a:latin typeface="Arial"/>
              <a:ea typeface="Arial"/>
              <a:cs typeface="Arial"/>
              <a:sym typeface="Arial"/>
            </a:endParaRPr>
          </a:p>
        </p:txBody>
      </p:sp>
      <p:pic>
        <p:nvPicPr>
          <p:cNvPr id="10" name="Afbeelding 9">
            <a:extLst>
              <a:ext uri="{FF2B5EF4-FFF2-40B4-BE49-F238E27FC236}">
                <a16:creationId xmlns:a16="http://schemas.microsoft.com/office/drawing/2014/main" id="{95EC746A-1726-A25D-1F24-AA8589A7A517}"/>
              </a:ext>
            </a:extLst>
          </p:cNvPr>
          <p:cNvPicPr>
            <a:picLocks noChangeAspect="1"/>
          </p:cNvPicPr>
          <p:nvPr/>
        </p:nvPicPr>
        <p:blipFill>
          <a:blip r:embed="rId6"/>
          <a:stretch>
            <a:fillRect/>
          </a:stretch>
        </p:blipFill>
        <p:spPr>
          <a:xfrm>
            <a:off x="8914154" y="4779787"/>
            <a:ext cx="2309060" cy="1623201"/>
          </a:xfrm>
          <a:prstGeom prst="rect">
            <a:avLst/>
          </a:prstGeom>
        </p:spPr>
      </p:pic>
    </p:spTree>
    <p:extLst>
      <p:ext uri="{BB962C8B-B14F-4D97-AF65-F5344CB8AC3E}">
        <p14:creationId xmlns:p14="http://schemas.microsoft.com/office/powerpoint/2010/main" val="2674298958"/>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1" grpId="0"/>
      <p:bldP spid="4" grpId="0" animBg="1"/>
      <p:bldP spid="5" grpId="0" animBg="1"/>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2"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33" name="Tijdelijke aanduiding voor datum 3">
            <a:extLst>
              <a:ext uri="{FF2B5EF4-FFF2-40B4-BE49-F238E27FC236}">
                <a16:creationId xmlns:a16="http://schemas.microsoft.com/office/drawing/2014/main" id="{09FD5FD1-0807-7024-A9E9-BAAB9878CD27}"/>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34" name="Tijdelijke aanduiding voor dianummer 3">
            <a:extLst>
              <a:ext uri="{FF2B5EF4-FFF2-40B4-BE49-F238E27FC236}">
                <a16:creationId xmlns:a16="http://schemas.microsoft.com/office/drawing/2014/main" id="{33697A4F-5469-551A-D8C9-72514E621199}"/>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14</a:t>
            </a:fld>
            <a:endParaRPr lang="nl-NL" dirty="0">
              <a:solidFill>
                <a:schemeClr val="tx1"/>
              </a:solidFill>
            </a:endParaRPr>
          </a:p>
        </p:txBody>
      </p:sp>
      <p:pic>
        <p:nvPicPr>
          <p:cNvPr id="3" name="Afbeelding 2" descr="Afbeelding met tekst, diagram, schermopname, lijn&#10;&#10;Automatisch gegenereerde beschrijving">
            <a:extLst>
              <a:ext uri="{FF2B5EF4-FFF2-40B4-BE49-F238E27FC236}">
                <a16:creationId xmlns:a16="http://schemas.microsoft.com/office/drawing/2014/main" id="{5BC122F2-CD1B-9D69-5EA7-75B870085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802" y="1269117"/>
            <a:ext cx="7419111" cy="4573957"/>
          </a:xfrm>
          <a:prstGeom prst="rect">
            <a:avLst/>
          </a:prstGeom>
        </p:spPr>
      </p:pic>
      <p:sp>
        <p:nvSpPr>
          <p:cNvPr id="4" name="Tekstvak 3">
            <a:extLst>
              <a:ext uri="{FF2B5EF4-FFF2-40B4-BE49-F238E27FC236}">
                <a16:creationId xmlns:a16="http://schemas.microsoft.com/office/drawing/2014/main" id="{0EF626B8-BBBE-021A-E17E-7155F28955B2}"/>
              </a:ext>
            </a:extLst>
          </p:cNvPr>
          <p:cNvSpPr txBox="1"/>
          <p:nvPr/>
        </p:nvSpPr>
        <p:spPr>
          <a:xfrm>
            <a:off x="8464620" y="5527077"/>
            <a:ext cx="257648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900" b="0" i="1" u="none" strike="noStrike" cap="none" spc="0" normalizeH="0" baseline="0" dirty="0">
                <a:ln>
                  <a:noFill/>
                </a:ln>
                <a:solidFill>
                  <a:srgbClr val="000000"/>
                </a:solidFill>
                <a:effectLst/>
                <a:uFillTx/>
                <a:latin typeface="Arial"/>
                <a:ea typeface="Arial"/>
                <a:cs typeface="Arial"/>
                <a:sym typeface="Arial"/>
              </a:rPr>
              <a:t>Figur</a:t>
            </a:r>
            <a:r>
              <a:rPr lang="en-GB" sz="900" i="1" dirty="0"/>
              <a:t>e credits: D. </a:t>
            </a:r>
            <a:r>
              <a:rPr lang="en-GB" sz="900" i="1" dirty="0" err="1"/>
              <a:t>Kochmann</a:t>
            </a:r>
            <a:r>
              <a:rPr lang="en-GB" sz="900" i="1" dirty="0"/>
              <a:t> 2017</a:t>
            </a:r>
            <a:endParaRPr kumimoji="0" lang="nl-NL" sz="900" b="0" i="1" u="none" strike="noStrike" cap="none" spc="0" normalizeH="0" baseline="0" dirty="0">
              <a:ln>
                <a:noFill/>
              </a:ln>
              <a:solidFill>
                <a:srgbClr val="000000"/>
              </a:solidFill>
              <a:effectLst/>
              <a:uFillTx/>
              <a:latin typeface="Arial"/>
              <a:ea typeface="Arial"/>
              <a:cs typeface="Arial"/>
              <a:sym typeface="Arial"/>
            </a:endParaRPr>
          </a:p>
        </p:txBody>
      </p:sp>
      <p:sp>
        <p:nvSpPr>
          <p:cNvPr id="6" name="Titel 9">
            <a:extLst>
              <a:ext uri="{FF2B5EF4-FFF2-40B4-BE49-F238E27FC236}">
                <a16:creationId xmlns:a16="http://schemas.microsoft.com/office/drawing/2014/main" id="{51B35419-F62A-7264-79A5-BA6341D85248}"/>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dirty="0"/>
              <a:t>Introducing the test case</a:t>
            </a:r>
            <a:endParaRPr lang="nl-NL" dirty="0"/>
          </a:p>
        </p:txBody>
      </p:sp>
      <p:sp>
        <p:nvSpPr>
          <p:cNvPr id="15" name="Tijdelijke aanduiding voor verticale tekst 10">
            <a:extLst>
              <a:ext uri="{FF2B5EF4-FFF2-40B4-BE49-F238E27FC236}">
                <a16:creationId xmlns:a16="http://schemas.microsoft.com/office/drawing/2014/main" id="{92D54CC5-CB3B-428A-33CF-BBE7DB2DEEB0}"/>
              </a:ext>
            </a:extLst>
          </p:cNvPr>
          <p:cNvSpPr txBox="1">
            <a:spLocks/>
          </p:cNvSpPr>
          <p:nvPr/>
        </p:nvSpPr>
        <p:spPr>
          <a:xfrm>
            <a:off x="3264288" y="5728510"/>
            <a:ext cx="6166815" cy="1129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342900" indent="-342900">
              <a:lnSpc>
                <a:spcPct val="50000"/>
              </a:lnSpc>
              <a:buFont typeface="+mj-lt"/>
              <a:buAutoNum type="arabicPeriod"/>
            </a:pPr>
            <a:r>
              <a:rPr lang="nl-NL" dirty="0"/>
              <a:t>Construct </a:t>
            </a:r>
            <a:r>
              <a:rPr lang="nl-NL" dirty="0" err="1"/>
              <a:t>shape</a:t>
            </a:r>
            <a:r>
              <a:rPr lang="nl-NL" dirty="0"/>
              <a:t> </a:t>
            </a:r>
            <a:r>
              <a:rPr lang="nl-NL" dirty="0" err="1"/>
              <a:t>functions</a:t>
            </a:r>
            <a:endParaRPr lang="nl-NL" dirty="0"/>
          </a:p>
          <a:p>
            <a:pPr marL="342900" indent="-342900">
              <a:lnSpc>
                <a:spcPct val="50000"/>
              </a:lnSpc>
              <a:buFont typeface="+mj-lt"/>
              <a:buAutoNum type="arabicPeriod"/>
            </a:pPr>
            <a:r>
              <a:rPr lang="nl-NL" dirty="0"/>
              <a:t>Computing </a:t>
            </a:r>
            <a:r>
              <a:rPr lang="nl-NL" dirty="0" err="1"/>
              <a:t>elementary</a:t>
            </a:r>
            <a:r>
              <a:rPr lang="nl-NL" dirty="0"/>
              <a:t> </a:t>
            </a:r>
            <a:r>
              <a:rPr lang="nl-NL" dirty="0" err="1"/>
              <a:t>contributions</a:t>
            </a:r>
            <a:endParaRPr lang="nl-NL" dirty="0"/>
          </a:p>
          <a:p>
            <a:pPr marL="342900" indent="-342900">
              <a:lnSpc>
                <a:spcPct val="50000"/>
              </a:lnSpc>
              <a:buFont typeface="+mj-lt"/>
              <a:buAutoNum type="arabicPeriod"/>
            </a:pPr>
            <a:r>
              <a:rPr lang="nl-NL" dirty="0" err="1"/>
              <a:t>Assemble</a:t>
            </a:r>
            <a:r>
              <a:rPr lang="nl-NL" dirty="0"/>
              <a:t> </a:t>
            </a:r>
            <a:r>
              <a:rPr lang="nl-NL" dirty="0" err="1"/>
              <a:t>the</a:t>
            </a:r>
            <a:r>
              <a:rPr lang="nl-NL" dirty="0"/>
              <a:t> </a:t>
            </a:r>
            <a:r>
              <a:rPr lang="nl-NL" dirty="0" err="1"/>
              <a:t>global</a:t>
            </a:r>
            <a:r>
              <a:rPr lang="nl-NL" dirty="0"/>
              <a:t> system</a:t>
            </a:r>
          </a:p>
          <a:p>
            <a:pPr marL="342900" indent="-342900">
              <a:lnSpc>
                <a:spcPct val="50000"/>
              </a:lnSpc>
              <a:buFont typeface="+mj-lt"/>
              <a:buAutoNum type="arabicPeriod"/>
            </a:pPr>
            <a:r>
              <a:rPr lang="nl-NL" dirty="0" err="1"/>
              <a:t>Solving</a:t>
            </a:r>
            <a:r>
              <a:rPr lang="nl-NL" dirty="0"/>
              <a:t> </a:t>
            </a:r>
            <a:r>
              <a:rPr lang="nl-NL" dirty="0" err="1"/>
              <a:t>the</a:t>
            </a:r>
            <a:r>
              <a:rPr lang="nl-NL" dirty="0"/>
              <a:t> </a:t>
            </a:r>
            <a:r>
              <a:rPr lang="nl-NL" dirty="0" err="1"/>
              <a:t>global</a:t>
            </a:r>
            <a:r>
              <a:rPr lang="nl-NL" dirty="0"/>
              <a:t> system</a:t>
            </a:r>
          </a:p>
          <a:p>
            <a:pPr>
              <a:buFont typeface="Arial" panose="020B0604020202020204" pitchFamily="34" charset="0"/>
              <a:buChar char="•"/>
            </a:pPr>
            <a:endParaRPr lang="nl-NL" dirty="0"/>
          </a:p>
        </p:txBody>
      </p:sp>
      <p:sp>
        <p:nvSpPr>
          <p:cNvPr id="8" name="Tekstvak 7">
            <a:extLst>
              <a:ext uri="{FF2B5EF4-FFF2-40B4-BE49-F238E27FC236}">
                <a16:creationId xmlns:a16="http://schemas.microsoft.com/office/drawing/2014/main" id="{EF543278-845A-41A4-5C30-DBFC06706EF4}"/>
              </a:ext>
            </a:extLst>
          </p:cNvPr>
          <p:cNvSpPr txBox="1"/>
          <p:nvPr/>
        </p:nvSpPr>
        <p:spPr>
          <a:xfrm>
            <a:off x="5779519" y="1437442"/>
            <a:ext cx="2562447" cy="1152000"/>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nl-NL" dirty="0">
              <a:solidFill>
                <a:srgbClr val="00A6D6"/>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nl-NL" dirty="0">
                <a:solidFill>
                  <a:srgbClr val="00A6D6"/>
                </a:solidFill>
              </a:rPr>
              <a:t>2.</a:t>
            </a: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CD9EC2A5-041A-FD83-A169-395726C04223}"/>
              </a:ext>
            </a:extLst>
          </p:cNvPr>
          <p:cNvSpPr txBox="1"/>
          <p:nvPr/>
        </p:nvSpPr>
        <p:spPr>
          <a:xfrm>
            <a:off x="5261345" y="3133038"/>
            <a:ext cx="877186" cy="923328"/>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dirty="0">
              <a:solidFill>
                <a:srgbClr val="00A6D6"/>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nl-NL" dirty="0">
                <a:solidFill>
                  <a:srgbClr val="00A6D6"/>
                </a:solidFill>
              </a:rPr>
              <a:t>3.</a:t>
            </a: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p:sp>
        <p:nvSpPr>
          <p:cNvPr id="13" name="Tekstvak 12">
            <a:extLst>
              <a:ext uri="{FF2B5EF4-FFF2-40B4-BE49-F238E27FC236}">
                <a16:creationId xmlns:a16="http://schemas.microsoft.com/office/drawing/2014/main" id="{C2E66613-9EF7-7146-84CB-53BD7E048D62}"/>
              </a:ext>
            </a:extLst>
          </p:cNvPr>
          <p:cNvSpPr txBox="1"/>
          <p:nvPr/>
        </p:nvSpPr>
        <p:spPr>
          <a:xfrm>
            <a:off x="3592475" y="2039353"/>
            <a:ext cx="1724848" cy="923328"/>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nl-NL" dirty="0">
              <a:solidFill>
                <a:srgbClr val="00A6D6"/>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nl-NL" dirty="0">
                <a:solidFill>
                  <a:srgbClr val="00A6D6"/>
                </a:solidFill>
              </a:rPr>
              <a:t>4.</a:t>
            </a: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p:sp>
        <p:nvSpPr>
          <p:cNvPr id="7" name="Tijdelijke aanduiding voor verticale tekst 18">
            <a:extLst>
              <a:ext uri="{FF2B5EF4-FFF2-40B4-BE49-F238E27FC236}">
                <a16:creationId xmlns:a16="http://schemas.microsoft.com/office/drawing/2014/main" id="{D8C93C2E-EB8C-F7AD-8637-8B930C574F3B}"/>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Brief introduction of the test case</a:t>
            </a:r>
          </a:p>
        </p:txBody>
      </p:sp>
      <p:sp>
        <p:nvSpPr>
          <p:cNvPr id="14" name="Tekstvak 13">
            <a:extLst>
              <a:ext uri="{FF2B5EF4-FFF2-40B4-BE49-F238E27FC236}">
                <a16:creationId xmlns:a16="http://schemas.microsoft.com/office/drawing/2014/main" id="{8EDB87B5-18B9-6DCF-970D-ACE9726BB3B2}"/>
              </a:ext>
            </a:extLst>
          </p:cNvPr>
          <p:cNvSpPr txBox="1"/>
          <p:nvPr/>
        </p:nvSpPr>
        <p:spPr>
          <a:xfrm>
            <a:off x="3302801" y="1110025"/>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Where to apply in FEA?</a:t>
            </a:r>
            <a:endParaRPr lang="nl-NL" i="1" dirty="0"/>
          </a:p>
        </p:txBody>
      </p:sp>
      <p:sp>
        <p:nvSpPr>
          <p:cNvPr id="16" name="Tekstvak 15">
            <a:extLst>
              <a:ext uri="{FF2B5EF4-FFF2-40B4-BE49-F238E27FC236}">
                <a16:creationId xmlns:a16="http://schemas.microsoft.com/office/drawing/2014/main" id="{91927647-AA37-FE21-E237-8F2992CAF94B}"/>
              </a:ext>
            </a:extLst>
          </p:cNvPr>
          <p:cNvSpPr txBox="1"/>
          <p:nvPr/>
        </p:nvSpPr>
        <p:spPr>
          <a:xfrm>
            <a:off x="3194520" y="5880291"/>
            <a:ext cx="3767389" cy="288000"/>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nl-NL" dirty="0">
              <a:solidFill>
                <a:srgbClr val="00A6D6"/>
              </a:solidFil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p:spTree>
    <p:extLst>
      <p:ext uri="{BB962C8B-B14F-4D97-AF65-F5344CB8AC3E}">
        <p14:creationId xmlns:p14="http://schemas.microsoft.com/office/powerpoint/2010/main" val="406071278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0"/>
                                  </p:iterate>
                                  <p:childTnLst>
                                    <p:set>
                                      <p:cBhvr>
                                        <p:cTn id="2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0"/>
                                  </p:iterate>
                                  <p:childTnLst>
                                    <p:set>
                                      <p:cBhvr>
                                        <p:cTn id="3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2" grpId="0" animBg="1"/>
      <p:bldP spid="13" grpId="0" animBg="1"/>
      <p:bldP spid="14"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10748" y="-11608"/>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9" y="718513"/>
            <a:ext cx="10798175" cy="5229851"/>
          </a:xfrm>
        </p:spPr>
        <p:txBody>
          <a:bodyPr/>
          <a:lstStyle/>
          <a:p>
            <a:r>
              <a:rPr lang="en-GB" dirty="0"/>
              <a:t>Break</a:t>
            </a:r>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0" y="5835650"/>
            <a:ext cx="1454150" cy="688975"/>
          </a:xfrm>
        </p:spPr>
        <p:txBody>
          <a:bodyPr/>
          <a:lstStyle/>
          <a:p>
            <a:r>
              <a:rPr lang="nl-NL" dirty="0"/>
              <a:t> </a:t>
            </a:r>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1" name="Picture 4">
            <a:extLst>
              <a:ext uri="{FF2B5EF4-FFF2-40B4-BE49-F238E27FC236}">
                <a16:creationId xmlns:a16="http://schemas.microsoft.com/office/drawing/2014/main" id="{C76FD51E-B3FB-7C9C-685F-C6C7C8D2C3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9677" y="700837"/>
            <a:ext cx="499500" cy="57600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#2: decoupling the </a:t>
            </a:r>
            <a:br>
              <a:rPr lang="en-GB" dirty="0"/>
            </a:br>
            <a:r>
              <a:rPr lang="en-GB"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#4: reducing idle </a:t>
            </a:r>
            <a:br>
              <a:rPr lang="en-GB" dirty="0"/>
            </a:br>
            <a:r>
              <a:rPr lang="en-GB" dirty="0"/>
              <a:t>GPU time</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The </a:t>
            </a:r>
            <a:r>
              <a:rPr lang="nl-NL" dirty="0" err="1"/>
              <a:t>importance</a:t>
            </a:r>
            <a:r>
              <a:rPr lang="nl-NL" dirty="0"/>
              <a:t> of memory (</a:t>
            </a:r>
            <a:r>
              <a:rPr lang="nl-NL" dirty="0" err="1"/>
              <a:t>layout</a:t>
            </a:r>
            <a:r>
              <a:rPr lang="nl-NL" dirty="0"/>
              <a:t>)</a:t>
            </a:r>
          </a:p>
        </p:txBody>
      </p:sp>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16</a:t>
            </a:fld>
            <a:endParaRPr lang="nl-NL" dirty="0">
              <a:solidFill>
                <a:schemeClr val="tx1"/>
              </a:solidFill>
            </a:endParaRPr>
          </a:p>
        </p:txBody>
      </p:sp>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Starting from the baseline</a:t>
            </a:r>
            <a:endParaRPr lang="nl-NL" i="1" dirty="0"/>
          </a:p>
        </p:txBody>
      </p:sp>
      <p:sp>
        <p:nvSpPr>
          <p:cNvPr id="4" name="Tijdelijke aanduiding voor verticale tekst 10">
            <a:extLst>
              <a:ext uri="{FF2B5EF4-FFF2-40B4-BE49-F238E27FC236}">
                <a16:creationId xmlns:a16="http://schemas.microsoft.com/office/drawing/2014/main" id="{2D3FE92E-F37C-6C18-9E26-AD0C3CFCF466}"/>
              </a:ext>
            </a:extLst>
          </p:cNvPr>
          <p:cNvSpPr txBox="1">
            <a:spLocks noGrp="1"/>
          </p:cNvSpPr>
          <p:nvPr>
            <p:ph type="body" idx="1"/>
          </p:nvPr>
        </p:nvSpPr>
        <p:spPr>
          <a:xfrm>
            <a:off x="3243805" y="1978163"/>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Baseline implementation uses:</a:t>
            </a:r>
          </a:p>
          <a:p>
            <a:pPr marL="823912" lvl="5" indent="-285750">
              <a:buClr>
                <a:srgbClr val="00A6D6"/>
              </a:buClr>
              <a:buFont typeface="Arial" panose="020B0604020202020204" pitchFamily="34" charset="0"/>
              <a:buChar char="•"/>
            </a:pPr>
            <a:r>
              <a:rPr lang="en-GB" dirty="0">
                <a:solidFill>
                  <a:schemeClr val="tx1"/>
                </a:solidFill>
              </a:rPr>
              <a:t>Unified memory</a:t>
            </a:r>
          </a:p>
          <a:p>
            <a:pPr marL="823912" lvl="5" indent="-285750">
              <a:buClr>
                <a:srgbClr val="00A6D6"/>
              </a:buClr>
              <a:buFont typeface="Arial" panose="020B0604020202020204" pitchFamily="34" charset="0"/>
              <a:buChar char="•"/>
            </a:pPr>
            <a:r>
              <a:rPr lang="en-GB" dirty="0" err="1">
                <a:solidFill>
                  <a:schemeClr val="tx1"/>
                </a:solidFill>
              </a:rPr>
              <a:t>Strided</a:t>
            </a:r>
            <a:r>
              <a:rPr lang="en-GB" dirty="0">
                <a:solidFill>
                  <a:schemeClr val="tx1"/>
                </a:solidFill>
              </a:rPr>
              <a:t> memory layout</a:t>
            </a: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285750" lvl="4" indent="-285750">
              <a:buClr>
                <a:srgbClr val="00A6D6"/>
              </a:buClr>
              <a:buFont typeface="Arial" panose="020B0604020202020204" pitchFamily="34" charset="0"/>
              <a:buChar char="•"/>
            </a:pPr>
            <a:r>
              <a:rPr lang="en-GB" b="0" dirty="0">
                <a:solidFill>
                  <a:schemeClr val="tx1"/>
                </a:solidFill>
              </a:rPr>
              <a:t>To optimize memory we change this to:</a:t>
            </a:r>
          </a:p>
          <a:p>
            <a:pPr marL="823912" lvl="5" indent="-285750">
              <a:buClr>
                <a:srgbClr val="00A6D6"/>
              </a:buClr>
              <a:buFont typeface="Arial" panose="020B0604020202020204" pitchFamily="34" charset="0"/>
              <a:buChar char="•"/>
            </a:pPr>
            <a:r>
              <a:rPr lang="en-GB" dirty="0">
                <a:solidFill>
                  <a:schemeClr val="tx1"/>
                </a:solidFill>
              </a:rPr>
              <a:t>Pinned memory</a:t>
            </a:r>
          </a:p>
          <a:p>
            <a:pPr marL="823912" lvl="5" indent="-285750">
              <a:buClr>
                <a:srgbClr val="00A6D6"/>
              </a:buClr>
              <a:buFont typeface="Arial" panose="020B0604020202020204" pitchFamily="34" charset="0"/>
              <a:buChar char="•"/>
            </a:pPr>
            <a:r>
              <a:rPr lang="en-GB" b="0" dirty="0">
                <a:solidFill>
                  <a:schemeClr val="tx1"/>
                </a:solidFill>
              </a:rPr>
              <a:t>Coalesced memory layout</a:t>
            </a: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b="0" dirty="0">
              <a:solidFill>
                <a:schemeClr val="tx1"/>
              </a:solidFill>
            </a:endParaRPr>
          </a:p>
        </p:txBody>
      </p:sp>
      <p:pic>
        <p:nvPicPr>
          <p:cNvPr id="6" name="Afbeelding 5">
            <a:extLst>
              <a:ext uri="{FF2B5EF4-FFF2-40B4-BE49-F238E27FC236}">
                <a16:creationId xmlns:a16="http://schemas.microsoft.com/office/drawing/2014/main" id="{55815214-A9BF-A929-4D31-698BEF17D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05" y="5681459"/>
            <a:ext cx="4688297" cy="662997"/>
          </a:xfrm>
          <a:prstGeom prst="rect">
            <a:avLst/>
          </a:prstGeom>
        </p:spPr>
      </p:pic>
      <p:pic>
        <p:nvPicPr>
          <p:cNvPr id="8" name="Afbeelding 7">
            <a:extLst>
              <a:ext uri="{FF2B5EF4-FFF2-40B4-BE49-F238E27FC236}">
                <a16:creationId xmlns:a16="http://schemas.microsoft.com/office/drawing/2014/main" id="{579A448C-E5BC-FF77-7379-8D26E470B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805" y="3518486"/>
            <a:ext cx="4688297" cy="708721"/>
          </a:xfrm>
          <a:prstGeom prst="rect">
            <a:avLst/>
          </a:prstGeom>
        </p:spPr>
      </p:pic>
      <p:sp>
        <p:nvSpPr>
          <p:cNvPr id="12" name="Tekstvak 11">
            <a:extLst>
              <a:ext uri="{FF2B5EF4-FFF2-40B4-BE49-F238E27FC236}">
                <a16:creationId xmlns:a16="http://schemas.microsoft.com/office/drawing/2014/main" id="{9B9BFBF2-EE1D-6015-50C4-6D678638AEF7}"/>
              </a:ext>
            </a:extLst>
          </p:cNvPr>
          <p:cNvSpPr txBox="1"/>
          <p:nvPr/>
        </p:nvSpPr>
        <p:spPr>
          <a:xfrm>
            <a:off x="6997066" y="3002383"/>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i="1" baseline="-25000" dirty="0"/>
              <a:t>32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5" name="Tekstvak 14">
            <a:extLst>
              <a:ext uri="{FF2B5EF4-FFF2-40B4-BE49-F238E27FC236}">
                <a16:creationId xmlns:a16="http://schemas.microsoft.com/office/drawing/2014/main" id="{F66B51BA-3050-C0A2-E0FE-AFEC42D16437}"/>
              </a:ext>
            </a:extLst>
          </p:cNvPr>
          <p:cNvSpPr txBox="1"/>
          <p:nvPr/>
        </p:nvSpPr>
        <p:spPr>
          <a:xfrm>
            <a:off x="6569456" y="2135240"/>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baseline="-25000" dirty="0"/>
              <a:t>11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6" name="Tekstvak 15">
            <a:extLst>
              <a:ext uri="{FF2B5EF4-FFF2-40B4-BE49-F238E27FC236}">
                <a16:creationId xmlns:a16="http://schemas.microsoft.com/office/drawing/2014/main" id="{9183233C-8C29-DF22-CD30-9CCD2FA9FCCF}"/>
              </a:ext>
            </a:extLst>
          </p:cNvPr>
          <p:cNvSpPr txBox="1"/>
          <p:nvPr/>
        </p:nvSpPr>
        <p:spPr>
          <a:xfrm>
            <a:off x="6996102" y="2131777"/>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baseline="-25000" dirty="0"/>
              <a:t>12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7" name="Tekstvak 16">
            <a:extLst>
              <a:ext uri="{FF2B5EF4-FFF2-40B4-BE49-F238E27FC236}">
                <a16:creationId xmlns:a16="http://schemas.microsoft.com/office/drawing/2014/main" id="{244B6BA9-9A3E-B54D-E881-165EA942B603}"/>
              </a:ext>
            </a:extLst>
          </p:cNvPr>
          <p:cNvSpPr txBox="1"/>
          <p:nvPr/>
        </p:nvSpPr>
        <p:spPr>
          <a:xfrm>
            <a:off x="7422748" y="2138383"/>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baseline="-25000" dirty="0"/>
              <a:t>13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8" name="Tekstvak 17">
            <a:extLst>
              <a:ext uri="{FF2B5EF4-FFF2-40B4-BE49-F238E27FC236}">
                <a16:creationId xmlns:a16="http://schemas.microsoft.com/office/drawing/2014/main" id="{590A758B-CDE2-8ACF-3123-5F0F41E04C38}"/>
              </a:ext>
            </a:extLst>
          </p:cNvPr>
          <p:cNvSpPr txBox="1"/>
          <p:nvPr/>
        </p:nvSpPr>
        <p:spPr>
          <a:xfrm>
            <a:off x="6564102" y="2562203"/>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baseline="-25000" dirty="0"/>
              <a:t>21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9" name="Tekstvak 18">
            <a:extLst>
              <a:ext uri="{FF2B5EF4-FFF2-40B4-BE49-F238E27FC236}">
                <a16:creationId xmlns:a16="http://schemas.microsoft.com/office/drawing/2014/main" id="{8B11C4A0-9931-69B2-23A7-1BF066705CF1}"/>
              </a:ext>
            </a:extLst>
          </p:cNvPr>
          <p:cNvSpPr txBox="1"/>
          <p:nvPr/>
        </p:nvSpPr>
        <p:spPr>
          <a:xfrm>
            <a:off x="6998029" y="2570383"/>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i="1" baseline="-25000" dirty="0"/>
              <a:t>22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20" name="Tekstvak 19">
            <a:extLst>
              <a:ext uri="{FF2B5EF4-FFF2-40B4-BE49-F238E27FC236}">
                <a16:creationId xmlns:a16="http://schemas.microsoft.com/office/drawing/2014/main" id="{3C760F05-A369-23C7-C888-4CB69516DC82}"/>
              </a:ext>
            </a:extLst>
          </p:cNvPr>
          <p:cNvSpPr txBox="1"/>
          <p:nvPr/>
        </p:nvSpPr>
        <p:spPr>
          <a:xfrm>
            <a:off x="7430029" y="2564961"/>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i="1" baseline="-25000" dirty="0"/>
              <a:t>23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21" name="Tekstvak 20">
            <a:extLst>
              <a:ext uri="{FF2B5EF4-FFF2-40B4-BE49-F238E27FC236}">
                <a16:creationId xmlns:a16="http://schemas.microsoft.com/office/drawing/2014/main" id="{1F5C85F5-3E62-40C2-DD40-EBED786885A5}"/>
              </a:ext>
            </a:extLst>
          </p:cNvPr>
          <p:cNvSpPr txBox="1"/>
          <p:nvPr/>
        </p:nvSpPr>
        <p:spPr>
          <a:xfrm>
            <a:off x="6565066" y="2989166"/>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i="1" baseline="-25000" dirty="0"/>
              <a:t>31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22" name="Tekstvak 21">
            <a:extLst>
              <a:ext uri="{FF2B5EF4-FFF2-40B4-BE49-F238E27FC236}">
                <a16:creationId xmlns:a16="http://schemas.microsoft.com/office/drawing/2014/main" id="{4919AC1C-E8A3-1C27-AF1F-A06D7FA9D3BA}"/>
              </a:ext>
            </a:extLst>
          </p:cNvPr>
          <p:cNvSpPr txBox="1"/>
          <p:nvPr/>
        </p:nvSpPr>
        <p:spPr>
          <a:xfrm>
            <a:off x="7430305" y="2996961"/>
            <a:ext cx="432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F</a:t>
            </a:r>
            <a:r>
              <a:rPr lang="en-GB" i="1" baseline="-25000" dirty="0"/>
              <a:t>33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graphicFrame>
        <p:nvGraphicFramePr>
          <p:cNvPr id="26" name="Tabel 25">
            <a:extLst>
              <a:ext uri="{FF2B5EF4-FFF2-40B4-BE49-F238E27FC236}">
                <a16:creationId xmlns:a16="http://schemas.microsoft.com/office/drawing/2014/main" id="{CEA0733B-6DC4-E904-7873-CC7A048394A0}"/>
              </a:ext>
            </a:extLst>
          </p:cNvPr>
          <p:cNvGraphicFramePr>
            <a:graphicFrameLocks noGrp="1"/>
          </p:cNvGraphicFramePr>
          <p:nvPr>
            <p:extLst>
              <p:ext uri="{D42A27DB-BD31-4B8C-83A1-F6EECF244321}">
                <p14:modId xmlns:p14="http://schemas.microsoft.com/office/powerpoint/2010/main" val="432972024"/>
              </p:ext>
            </p:extLst>
          </p:nvPr>
        </p:nvGraphicFramePr>
        <p:xfrm>
          <a:off x="8722381" y="1296559"/>
          <a:ext cx="3312000" cy="107208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bl>
          </a:graphicData>
        </a:graphic>
      </p:graphicFrame>
      <p:pic>
        <p:nvPicPr>
          <p:cNvPr id="27" name="Picture 2">
            <a:extLst>
              <a:ext uri="{FF2B5EF4-FFF2-40B4-BE49-F238E27FC236}">
                <a16:creationId xmlns:a16="http://schemas.microsoft.com/office/drawing/2014/main" id="{A8A11F51-D2E8-A44C-2249-72D7EF5663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38363" y="725510"/>
            <a:ext cx="586568" cy="576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099BE924-7B26-42C8-C18B-573C23AADE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48439" y="725510"/>
            <a:ext cx="592000" cy="576000"/>
          </a:xfrm>
          <a:prstGeom prst="rect">
            <a:avLst/>
          </a:prstGeom>
          <a:noFill/>
          <a:extLst>
            <a:ext uri="{909E8E84-426E-40DD-AFC4-6F175D3DCCD1}">
              <a14:hiddenFill xmlns:a14="http://schemas.microsoft.com/office/drawing/2010/main">
                <a:solidFill>
                  <a:srgbClr val="FFFFFF"/>
                </a:solidFill>
              </a14:hiddenFill>
            </a:ext>
          </a:extLst>
        </p:spPr>
      </p:pic>
      <p:sp>
        <p:nvSpPr>
          <p:cNvPr id="29" name="Tekstvak 28">
            <a:extLst>
              <a:ext uri="{FF2B5EF4-FFF2-40B4-BE49-F238E27FC236}">
                <a16:creationId xmlns:a16="http://schemas.microsoft.com/office/drawing/2014/main" id="{F01BA1E7-BCE1-3F0A-E426-DF1950C1065C}"/>
              </a:ext>
            </a:extLst>
          </p:cNvPr>
          <p:cNvSpPr txBox="1"/>
          <p:nvPr/>
        </p:nvSpPr>
        <p:spPr>
          <a:xfrm>
            <a:off x="10798245" y="788803"/>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30" name="Tekstvak 29">
            <a:extLst>
              <a:ext uri="{FF2B5EF4-FFF2-40B4-BE49-F238E27FC236}">
                <a16:creationId xmlns:a16="http://schemas.microsoft.com/office/drawing/2014/main" id="{9317538D-B4D2-BFA5-4C1A-445F25262295}"/>
              </a:ext>
            </a:extLst>
          </p:cNvPr>
          <p:cNvSpPr txBox="1"/>
          <p:nvPr/>
        </p:nvSpPr>
        <p:spPr>
          <a:xfrm>
            <a:off x="11352155" y="782678"/>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33" name="Tabel 32">
            <a:extLst>
              <a:ext uri="{FF2B5EF4-FFF2-40B4-BE49-F238E27FC236}">
                <a16:creationId xmlns:a16="http://schemas.microsoft.com/office/drawing/2014/main" id="{84E45A74-6B31-F032-1204-315577D101C7}"/>
              </a:ext>
            </a:extLst>
          </p:cNvPr>
          <p:cNvGraphicFramePr>
            <a:graphicFrameLocks noGrp="1"/>
          </p:cNvGraphicFramePr>
          <p:nvPr>
            <p:extLst>
              <p:ext uri="{D42A27DB-BD31-4B8C-83A1-F6EECF244321}">
                <p14:modId xmlns:p14="http://schemas.microsoft.com/office/powerpoint/2010/main" val="4081778618"/>
              </p:ext>
            </p:extLst>
          </p:nvPr>
        </p:nvGraphicFramePr>
        <p:xfrm>
          <a:off x="8716323" y="1292289"/>
          <a:ext cx="3312000" cy="150144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noFill/>
                  </a:tcPr>
                </a:tc>
                <a:extLst>
                  <a:ext uri="{0D108BD9-81ED-4DB2-BD59-A6C34878D82A}">
                    <a16:rowId xmlns:a16="http://schemas.microsoft.com/office/drawing/2014/main" val="953160733"/>
                  </a:ext>
                </a:extLst>
              </a:tr>
            </a:tbl>
          </a:graphicData>
        </a:graphic>
      </p:graphicFrame>
      <p:pic>
        <p:nvPicPr>
          <p:cNvPr id="37" name="Afbeelding 36" descr="Afbeelding met lijn, Perceel, tekst, diagram&#10;&#10;Automatisch gegenereerde beschrijving">
            <a:extLst>
              <a:ext uri="{FF2B5EF4-FFF2-40B4-BE49-F238E27FC236}">
                <a16:creationId xmlns:a16="http://schemas.microsoft.com/office/drawing/2014/main" id="{CFD34C7C-3511-81E2-8339-7753ACD8D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8386" y="3148967"/>
            <a:ext cx="4383612" cy="2736000"/>
          </a:xfrm>
          <a:prstGeom prst="rect">
            <a:avLst/>
          </a:prstGeom>
        </p:spPr>
      </p:pic>
      <p:sp>
        <p:nvSpPr>
          <p:cNvPr id="23" name="Vierkante haken 22">
            <a:extLst>
              <a:ext uri="{FF2B5EF4-FFF2-40B4-BE49-F238E27FC236}">
                <a16:creationId xmlns:a16="http://schemas.microsoft.com/office/drawing/2014/main" id="{03FF1073-9970-94FA-44DA-E881A6BB0D1E}"/>
              </a:ext>
            </a:extLst>
          </p:cNvPr>
          <p:cNvSpPr/>
          <p:nvPr/>
        </p:nvSpPr>
        <p:spPr>
          <a:xfrm>
            <a:off x="6492102" y="2058829"/>
            <a:ext cx="1440000" cy="1440000"/>
          </a:xfrm>
          <a:prstGeom prst="bracketPair">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pic>
        <p:nvPicPr>
          <p:cNvPr id="41" name="Afbeelding 40" descr="Afbeelding met tekst, Perceel, lijn, diagram&#10;&#10;Automatisch gegenereerde beschrijving">
            <a:extLst>
              <a:ext uri="{FF2B5EF4-FFF2-40B4-BE49-F238E27FC236}">
                <a16:creationId xmlns:a16="http://schemas.microsoft.com/office/drawing/2014/main" id="{5CA48812-95B4-ED21-0BB6-FBC9DE1829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2955" y="3161268"/>
            <a:ext cx="4383613" cy="2736000"/>
          </a:xfrm>
          <a:prstGeom prst="rect">
            <a:avLst/>
          </a:prstGeom>
        </p:spPr>
      </p:pic>
    </p:spTree>
    <p:extLst>
      <p:ext uri="{BB962C8B-B14F-4D97-AF65-F5344CB8AC3E}">
        <p14:creationId xmlns:p14="http://schemas.microsoft.com/office/powerpoint/2010/main" val="2839949866"/>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P spid="17" grpId="0"/>
      <p:bldP spid="18" grpId="0"/>
      <p:bldP spid="19" grpId="0"/>
      <p:bldP spid="20" grpId="0"/>
      <p:bldP spid="21" grpId="0"/>
      <p:bldP spid="22" grpId="0"/>
      <p:bldP spid="29" grpId="0"/>
      <p:bldP spid="30"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65290"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030" name="Picture 6">
            <a:extLst>
              <a:ext uri="{FF2B5EF4-FFF2-40B4-BE49-F238E27FC236}">
                <a16:creationId xmlns:a16="http://schemas.microsoft.com/office/drawing/2014/main" id="{5CE73C0B-4852-8695-1329-F05B607E20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7904" y="3954670"/>
            <a:ext cx="2914650"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159985" y="741499"/>
            <a:ext cx="890386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defTabSz="719137">
              <a:lnSpc>
                <a:spcPct val="90000"/>
              </a:lnSpc>
              <a:spcBef>
                <a:spcPts val="1200"/>
              </a:spcBef>
              <a:buClr>
                <a:srgbClr val="FFFFFF"/>
              </a:buClr>
              <a:buSzPct val="100000"/>
              <a:defRPr sz="1600">
                <a:solidFill>
                  <a:srgbClr val="FFFFFF"/>
                </a:solidFill>
              </a:defRPr>
            </a:pPr>
            <a:r>
              <a:rPr lang="en-GB" sz="2800" dirty="0">
                <a:solidFill>
                  <a:srgbClr val="00A6D6"/>
                </a:solidFill>
              </a:rPr>
              <a:t>Using the stream functionality</a:t>
            </a:r>
          </a:p>
        </p:txBody>
      </p:sp>
      <p:sp>
        <p:nvSpPr>
          <p:cNvPr id="34" name="Tijdelijke aanduiding voor datum 3">
            <a:extLst>
              <a:ext uri="{FF2B5EF4-FFF2-40B4-BE49-F238E27FC236}">
                <a16:creationId xmlns:a16="http://schemas.microsoft.com/office/drawing/2014/main" id="{2AFD0410-3619-F20A-4076-22F34A33575C}"/>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35" name="Tijdelijke aanduiding voor dianummer 3">
            <a:extLst>
              <a:ext uri="{FF2B5EF4-FFF2-40B4-BE49-F238E27FC236}">
                <a16:creationId xmlns:a16="http://schemas.microsoft.com/office/drawing/2014/main" id="{D46B2963-87B0-6EF8-0FE8-130053D3856F}"/>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17</a:t>
            </a:fld>
            <a:endParaRPr lang="nl-NL" dirty="0">
              <a:solidFill>
                <a:schemeClr val="tx1"/>
              </a:solidFill>
            </a:endParaRPr>
          </a:p>
        </p:txBody>
      </p:sp>
      <p:sp>
        <p:nvSpPr>
          <p:cNvPr id="3" name="Tekstvak 2">
            <a:extLst>
              <a:ext uri="{FF2B5EF4-FFF2-40B4-BE49-F238E27FC236}">
                <a16:creationId xmlns:a16="http://schemas.microsoft.com/office/drawing/2014/main" id="{D23EAD19-2229-790E-8250-DBDCEEF11715}"/>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Through i</a:t>
            </a:r>
            <a:r>
              <a:rPr kumimoji="0" lang="en-GB" sz="1800" b="0" i="1" u="none" strike="noStrike" cap="none" spc="0" normalizeH="0" baseline="0" dirty="0">
                <a:ln>
                  <a:noFill/>
                </a:ln>
                <a:solidFill>
                  <a:srgbClr val="000000"/>
                </a:solidFill>
                <a:effectLst/>
                <a:uFillTx/>
                <a:sym typeface="Arial"/>
              </a:rPr>
              <a:t>nvestigating</a:t>
            </a:r>
            <a:r>
              <a:rPr kumimoji="0" lang="en-GB" sz="1800" b="0" i="1" u="none" strike="noStrike" cap="none" spc="0" normalizeH="0" dirty="0">
                <a:ln>
                  <a:noFill/>
                </a:ln>
                <a:solidFill>
                  <a:srgbClr val="000000"/>
                </a:solidFill>
                <a:effectLst/>
                <a:uFillTx/>
                <a:sym typeface="Arial"/>
              </a:rPr>
              <a:t> the constitutive equation</a:t>
            </a:r>
            <a:endParaRPr lang="nl-NL" i="1" dirty="0"/>
          </a:p>
        </p:txBody>
      </p:sp>
      <p:sp>
        <p:nvSpPr>
          <p:cNvPr id="4" name="Tekstvak 3">
            <a:extLst>
              <a:ext uri="{FF2B5EF4-FFF2-40B4-BE49-F238E27FC236}">
                <a16:creationId xmlns:a16="http://schemas.microsoft.com/office/drawing/2014/main" id="{A55F679C-E59C-94BD-EDED-6725EDFFD63E}"/>
              </a:ext>
            </a:extLst>
          </p:cNvPr>
          <p:cNvSpPr txBox="1"/>
          <p:nvPr/>
        </p:nvSpPr>
        <p:spPr>
          <a:xfrm>
            <a:off x="3303199" y="1591475"/>
            <a:ext cx="18897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i="1" dirty="0"/>
              <a:t>σ </a:t>
            </a:r>
            <a:r>
              <a:rPr lang="en-GB" sz="1800" dirty="0"/>
              <a:t>= </a:t>
            </a:r>
            <a:r>
              <a:rPr lang="el-GR" sz="1800" dirty="0"/>
              <a:t>λ</a:t>
            </a:r>
            <a:r>
              <a:rPr lang="en-GB" sz="1800" dirty="0"/>
              <a:t>(tr </a:t>
            </a:r>
            <a:r>
              <a:rPr lang="en-GB" b="1" i="1" dirty="0"/>
              <a:t>ε</a:t>
            </a:r>
            <a:r>
              <a:rPr lang="en-GB" sz="1800" dirty="0"/>
              <a:t>)</a:t>
            </a:r>
            <a:r>
              <a:rPr lang="en-GB" sz="1800" b="1" i="1" dirty="0"/>
              <a:t>I</a:t>
            </a:r>
            <a:r>
              <a:rPr lang="en-GB" sz="1800" dirty="0"/>
              <a:t> + 2</a:t>
            </a:r>
            <a:r>
              <a:rPr lang="el-GR" sz="1800" dirty="0"/>
              <a:t>μ</a:t>
            </a:r>
            <a:r>
              <a:rPr lang="en-GB" b="1" i="1" dirty="0"/>
              <a:t>ε</a:t>
            </a:r>
            <a:endParaRPr kumimoji="0" lang="en-GB" sz="1800" b="1" i="1"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8" name="Picture 6">
            <a:extLst>
              <a:ext uri="{FF2B5EF4-FFF2-40B4-BE49-F238E27FC236}">
                <a16:creationId xmlns:a16="http://schemas.microsoft.com/office/drawing/2014/main" id="{8F1B7EA8-A906-BC5E-F8A5-68F10037A9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6354" y="4620197"/>
            <a:ext cx="2683637" cy="1819276"/>
          </a:xfrm>
          <a:prstGeom prst="rect">
            <a:avLst/>
          </a:prstGeom>
          <a:noFill/>
          <a:extLst>
            <a:ext uri="{909E8E84-426E-40DD-AFC4-6F175D3DCCD1}">
              <a14:hiddenFill xmlns:a14="http://schemas.microsoft.com/office/drawing/2010/main">
                <a:solidFill>
                  <a:srgbClr val="FFFFFF"/>
                </a:solidFill>
              </a14:hiddenFill>
            </a:ext>
          </a:extLst>
        </p:spPr>
      </p:pic>
      <p:sp>
        <p:nvSpPr>
          <p:cNvPr id="31" name="Tekstvak 30">
            <a:extLst>
              <a:ext uri="{FF2B5EF4-FFF2-40B4-BE49-F238E27FC236}">
                <a16:creationId xmlns:a16="http://schemas.microsoft.com/office/drawing/2014/main" id="{62210362-F001-5E8A-1825-22DC6D501F55}"/>
              </a:ext>
            </a:extLst>
          </p:cNvPr>
          <p:cNvSpPr txBox="1"/>
          <p:nvPr/>
        </p:nvSpPr>
        <p:spPr>
          <a:xfrm>
            <a:off x="3422019" y="2221804"/>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2" name="Tekstvak 31">
            <a:extLst>
              <a:ext uri="{FF2B5EF4-FFF2-40B4-BE49-F238E27FC236}">
                <a16:creationId xmlns:a16="http://schemas.microsoft.com/office/drawing/2014/main" id="{1EBB6A60-4285-B8C1-6945-003E753D7C08}"/>
              </a:ext>
            </a:extLst>
          </p:cNvPr>
          <p:cNvSpPr txBox="1"/>
          <p:nvPr/>
        </p:nvSpPr>
        <p:spPr>
          <a:xfrm>
            <a:off x="3848665" y="2218341"/>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3" name="Tekstvak 32">
            <a:extLst>
              <a:ext uri="{FF2B5EF4-FFF2-40B4-BE49-F238E27FC236}">
                <a16:creationId xmlns:a16="http://schemas.microsoft.com/office/drawing/2014/main" id="{F9C556F5-7ECF-8322-2291-2AE45EF4E202}"/>
              </a:ext>
            </a:extLst>
          </p:cNvPr>
          <p:cNvSpPr txBox="1"/>
          <p:nvPr/>
        </p:nvSpPr>
        <p:spPr>
          <a:xfrm>
            <a:off x="4275311" y="222494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6" name="Tekstvak 35">
            <a:extLst>
              <a:ext uri="{FF2B5EF4-FFF2-40B4-BE49-F238E27FC236}">
                <a16:creationId xmlns:a16="http://schemas.microsoft.com/office/drawing/2014/main" id="{57FF0CB8-36F8-49D1-13DA-540C519CEF40}"/>
              </a:ext>
            </a:extLst>
          </p:cNvPr>
          <p:cNvSpPr txBox="1"/>
          <p:nvPr/>
        </p:nvSpPr>
        <p:spPr>
          <a:xfrm>
            <a:off x="3416665" y="264876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7" name="Tekstvak 36">
            <a:extLst>
              <a:ext uri="{FF2B5EF4-FFF2-40B4-BE49-F238E27FC236}">
                <a16:creationId xmlns:a16="http://schemas.microsoft.com/office/drawing/2014/main" id="{92CB1400-08DD-A692-C785-0471C59747AD}"/>
              </a:ext>
            </a:extLst>
          </p:cNvPr>
          <p:cNvSpPr txBox="1"/>
          <p:nvPr/>
        </p:nvSpPr>
        <p:spPr>
          <a:xfrm>
            <a:off x="3850592" y="265694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8" name="Tekstvak 37">
            <a:extLst>
              <a:ext uri="{FF2B5EF4-FFF2-40B4-BE49-F238E27FC236}">
                <a16:creationId xmlns:a16="http://schemas.microsoft.com/office/drawing/2014/main" id="{44E5A140-20C6-A06A-64EB-4B835E117D96}"/>
              </a:ext>
            </a:extLst>
          </p:cNvPr>
          <p:cNvSpPr txBox="1"/>
          <p:nvPr/>
        </p:nvSpPr>
        <p:spPr>
          <a:xfrm>
            <a:off x="4282592" y="2651525"/>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9" name="Tekstvak 38">
            <a:extLst>
              <a:ext uri="{FF2B5EF4-FFF2-40B4-BE49-F238E27FC236}">
                <a16:creationId xmlns:a16="http://schemas.microsoft.com/office/drawing/2014/main" id="{834C4FA1-217E-103C-D4CB-AF44C4B22E31}"/>
              </a:ext>
            </a:extLst>
          </p:cNvPr>
          <p:cNvSpPr txBox="1"/>
          <p:nvPr/>
        </p:nvSpPr>
        <p:spPr>
          <a:xfrm>
            <a:off x="3417629" y="3075730"/>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0" name="Tekstvak 39">
            <a:extLst>
              <a:ext uri="{FF2B5EF4-FFF2-40B4-BE49-F238E27FC236}">
                <a16:creationId xmlns:a16="http://schemas.microsoft.com/office/drawing/2014/main" id="{BB8C20C7-D451-5646-71E5-A44BA0D02E78}"/>
              </a:ext>
            </a:extLst>
          </p:cNvPr>
          <p:cNvSpPr txBox="1"/>
          <p:nvPr/>
        </p:nvSpPr>
        <p:spPr>
          <a:xfrm>
            <a:off x="3849629" y="308894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1" name="Tekstvak 40">
            <a:extLst>
              <a:ext uri="{FF2B5EF4-FFF2-40B4-BE49-F238E27FC236}">
                <a16:creationId xmlns:a16="http://schemas.microsoft.com/office/drawing/2014/main" id="{D1B9A043-994C-DDDA-B24F-C5AF32F54192}"/>
              </a:ext>
            </a:extLst>
          </p:cNvPr>
          <p:cNvSpPr txBox="1"/>
          <p:nvPr/>
        </p:nvSpPr>
        <p:spPr>
          <a:xfrm>
            <a:off x="4282868" y="3083525"/>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50" name="Vierkante haken 49">
            <a:extLst>
              <a:ext uri="{FF2B5EF4-FFF2-40B4-BE49-F238E27FC236}">
                <a16:creationId xmlns:a16="http://schemas.microsoft.com/office/drawing/2014/main" id="{9FC74F95-65AA-D68B-876D-5A72F722232D}"/>
              </a:ext>
            </a:extLst>
          </p:cNvPr>
          <p:cNvSpPr/>
          <p:nvPr/>
        </p:nvSpPr>
        <p:spPr>
          <a:xfrm>
            <a:off x="3342355" y="2157082"/>
            <a:ext cx="1440000" cy="1440000"/>
          </a:xfrm>
          <a:prstGeom prst="bracketPair">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13" name="Tekstvak 12">
            <a:extLst>
              <a:ext uri="{FF2B5EF4-FFF2-40B4-BE49-F238E27FC236}">
                <a16:creationId xmlns:a16="http://schemas.microsoft.com/office/drawing/2014/main" id="{85125883-4D94-1DBB-CACF-81FC48CF5DCC}"/>
              </a:ext>
            </a:extLst>
          </p:cNvPr>
          <p:cNvSpPr txBox="1"/>
          <p:nvPr/>
        </p:nvSpPr>
        <p:spPr>
          <a:xfrm>
            <a:off x="5205996" y="2218341"/>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4" name="Tekstvak 13">
            <a:extLst>
              <a:ext uri="{FF2B5EF4-FFF2-40B4-BE49-F238E27FC236}">
                <a16:creationId xmlns:a16="http://schemas.microsoft.com/office/drawing/2014/main" id="{BC0ECF23-90AE-E632-656E-7F30971FCF3B}"/>
              </a:ext>
            </a:extLst>
          </p:cNvPr>
          <p:cNvSpPr txBox="1"/>
          <p:nvPr/>
        </p:nvSpPr>
        <p:spPr>
          <a:xfrm>
            <a:off x="5632642" y="2214878"/>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5" name="Tekstvak 14">
            <a:extLst>
              <a:ext uri="{FF2B5EF4-FFF2-40B4-BE49-F238E27FC236}">
                <a16:creationId xmlns:a16="http://schemas.microsoft.com/office/drawing/2014/main" id="{87E02E15-C916-32BA-AFDB-04B4A5BAB938}"/>
              </a:ext>
            </a:extLst>
          </p:cNvPr>
          <p:cNvSpPr txBox="1"/>
          <p:nvPr/>
        </p:nvSpPr>
        <p:spPr>
          <a:xfrm>
            <a:off x="6059288" y="2221484"/>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6" name="Tekstvak 15">
            <a:extLst>
              <a:ext uri="{FF2B5EF4-FFF2-40B4-BE49-F238E27FC236}">
                <a16:creationId xmlns:a16="http://schemas.microsoft.com/office/drawing/2014/main" id="{0D27E100-D151-9136-CCA2-1F260FD27919}"/>
              </a:ext>
            </a:extLst>
          </p:cNvPr>
          <p:cNvSpPr txBox="1"/>
          <p:nvPr/>
        </p:nvSpPr>
        <p:spPr>
          <a:xfrm>
            <a:off x="5200642" y="2645304"/>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21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7" name="Tekstvak 16">
            <a:extLst>
              <a:ext uri="{FF2B5EF4-FFF2-40B4-BE49-F238E27FC236}">
                <a16:creationId xmlns:a16="http://schemas.microsoft.com/office/drawing/2014/main" id="{F2A86E1F-AB6E-C733-091A-B5AD77997F8F}"/>
              </a:ext>
            </a:extLst>
          </p:cNvPr>
          <p:cNvSpPr txBox="1"/>
          <p:nvPr/>
        </p:nvSpPr>
        <p:spPr>
          <a:xfrm>
            <a:off x="5634569" y="2653484"/>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22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8" name="Tekstvak 17">
            <a:extLst>
              <a:ext uri="{FF2B5EF4-FFF2-40B4-BE49-F238E27FC236}">
                <a16:creationId xmlns:a16="http://schemas.microsoft.com/office/drawing/2014/main" id="{8922A5DF-F88B-C4E3-1900-F18EFD2BD241}"/>
              </a:ext>
            </a:extLst>
          </p:cNvPr>
          <p:cNvSpPr txBox="1"/>
          <p:nvPr/>
        </p:nvSpPr>
        <p:spPr>
          <a:xfrm>
            <a:off x="6066569" y="2648062"/>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23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9" name="Tekstvak 18">
            <a:extLst>
              <a:ext uri="{FF2B5EF4-FFF2-40B4-BE49-F238E27FC236}">
                <a16:creationId xmlns:a16="http://schemas.microsoft.com/office/drawing/2014/main" id="{76593131-5B92-84C8-6356-BEE6188AFFF0}"/>
              </a:ext>
            </a:extLst>
          </p:cNvPr>
          <p:cNvSpPr txBox="1"/>
          <p:nvPr/>
        </p:nvSpPr>
        <p:spPr>
          <a:xfrm>
            <a:off x="5201606" y="307226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20" name="Tekstvak 19">
            <a:extLst>
              <a:ext uri="{FF2B5EF4-FFF2-40B4-BE49-F238E27FC236}">
                <a16:creationId xmlns:a16="http://schemas.microsoft.com/office/drawing/2014/main" id="{D229E0EA-CAC9-8F42-5E56-6240815CE42A}"/>
              </a:ext>
            </a:extLst>
          </p:cNvPr>
          <p:cNvSpPr txBox="1"/>
          <p:nvPr/>
        </p:nvSpPr>
        <p:spPr>
          <a:xfrm>
            <a:off x="5633606" y="3085484"/>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21" name="Tekstvak 20">
            <a:extLst>
              <a:ext uri="{FF2B5EF4-FFF2-40B4-BE49-F238E27FC236}">
                <a16:creationId xmlns:a16="http://schemas.microsoft.com/office/drawing/2014/main" id="{9F05F1BC-469F-08B5-5132-DD7BBCB1794F}"/>
              </a:ext>
            </a:extLst>
          </p:cNvPr>
          <p:cNvSpPr txBox="1"/>
          <p:nvPr/>
        </p:nvSpPr>
        <p:spPr>
          <a:xfrm>
            <a:off x="6066845" y="3080062"/>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9" name="Vierkante haken 48">
            <a:extLst>
              <a:ext uri="{FF2B5EF4-FFF2-40B4-BE49-F238E27FC236}">
                <a16:creationId xmlns:a16="http://schemas.microsoft.com/office/drawing/2014/main" id="{B02F55B7-4DCC-1A57-D68A-365EC89AB46E}"/>
              </a:ext>
            </a:extLst>
          </p:cNvPr>
          <p:cNvSpPr/>
          <p:nvPr/>
        </p:nvSpPr>
        <p:spPr>
          <a:xfrm>
            <a:off x="5128642" y="2141930"/>
            <a:ext cx="1440000" cy="1440000"/>
          </a:xfrm>
          <a:prstGeom prst="bracketPair">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23" name="Pijl: rechts 22">
            <a:extLst>
              <a:ext uri="{FF2B5EF4-FFF2-40B4-BE49-F238E27FC236}">
                <a16:creationId xmlns:a16="http://schemas.microsoft.com/office/drawing/2014/main" id="{E3A4E839-CD23-5147-70D3-D7BDF3B82076}"/>
              </a:ext>
            </a:extLst>
          </p:cNvPr>
          <p:cNvSpPr/>
          <p:nvPr/>
        </p:nvSpPr>
        <p:spPr>
          <a:xfrm>
            <a:off x="5663472" y="5213991"/>
            <a:ext cx="489071" cy="369330"/>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 name="Tijdelijke aanduiding voor verticale tekst 18">
            <a:extLst>
              <a:ext uri="{FF2B5EF4-FFF2-40B4-BE49-F238E27FC236}">
                <a16:creationId xmlns:a16="http://schemas.microsoft.com/office/drawing/2014/main" id="{69B58DFB-7B9A-0DCB-6A00-9828547971DE}"/>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#2: decoupling the </a:t>
            </a:r>
            <a:br>
              <a:rPr lang="en-GB" b="1" i="1" dirty="0"/>
            </a:br>
            <a:r>
              <a:rPr lang="en-GB" b="1" i="1"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sp>
        <p:nvSpPr>
          <p:cNvPr id="46" name="Rechthoek 45">
            <a:extLst>
              <a:ext uri="{FF2B5EF4-FFF2-40B4-BE49-F238E27FC236}">
                <a16:creationId xmlns:a16="http://schemas.microsoft.com/office/drawing/2014/main" id="{FBCCD9FD-646B-BFE9-5538-1D4FB697883E}"/>
              </a:ext>
            </a:extLst>
          </p:cNvPr>
          <p:cNvSpPr/>
          <p:nvPr/>
        </p:nvSpPr>
        <p:spPr>
          <a:xfrm>
            <a:off x="6939280" y="3940901"/>
            <a:ext cx="1178560"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8" name="Rechthoek 47">
            <a:extLst>
              <a:ext uri="{FF2B5EF4-FFF2-40B4-BE49-F238E27FC236}">
                <a16:creationId xmlns:a16="http://schemas.microsoft.com/office/drawing/2014/main" id="{E80FA7EB-59F9-B88B-2DF7-406A75ABEC4F}"/>
              </a:ext>
            </a:extLst>
          </p:cNvPr>
          <p:cNvSpPr/>
          <p:nvPr/>
        </p:nvSpPr>
        <p:spPr>
          <a:xfrm>
            <a:off x="7246994" y="4635979"/>
            <a:ext cx="1178560"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1" name="Rechthoek 50">
            <a:extLst>
              <a:ext uri="{FF2B5EF4-FFF2-40B4-BE49-F238E27FC236}">
                <a16:creationId xmlns:a16="http://schemas.microsoft.com/office/drawing/2014/main" id="{8FD6FD6D-909C-08B6-C97E-996FC4FEEE54}"/>
              </a:ext>
            </a:extLst>
          </p:cNvPr>
          <p:cNvSpPr/>
          <p:nvPr/>
        </p:nvSpPr>
        <p:spPr>
          <a:xfrm>
            <a:off x="7523535" y="4957993"/>
            <a:ext cx="902019"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87143590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mph" presetSubtype="2" fill="hold" nodeType="clickEffect">
                                  <p:stCondLst>
                                    <p:cond delay="0"/>
                                  </p:stCondLst>
                                  <p:childTnLst>
                                    <p:animClr clrSpc="rgb" dir="cw">
                                      <p:cBhvr>
                                        <p:cTn id="64" dur="10" fill="hold"/>
                                        <p:tgtEl>
                                          <p:spTgt spid="13"/>
                                        </p:tgtEl>
                                        <p:attrNameLst>
                                          <p:attrName>fillcolor</p:attrName>
                                        </p:attrNameLst>
                                      </p:cBhvr>
                                      <p:to>
                                        <a:srgbClr val="00A6D6"/>
                                      </p:to>
                                    </p:animClr>
                                    <p:set>
                                      <p:cBhvr>
                                        <p:cTn id="65" dur="10" fill="hold"/>
                                        <p:tgtEl>
                                          <p:spTgt spid="13"/>
                                        </p:tgtEl>
                                        <p:attrNameLst>
                                          <p:attrName>fill.type</p:attrName>
                                        </p:attrNameLst>
                                      </p:cBhvr>
                                      <p:to>
                                        <p:strVal val="solid"/>
                                      </p:to>
                                    </p:set>
                                    <p:set>
                                      <p:cBhvr>
                                        <p:cTn id="66" dur="10" fill="hold"/>
                                        <p:tgtEl>
                                          <p:spTgt spid="13"/>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 fill="hold"/>
                                        <p:tgtEl>
                                          <p:spTgt spid="17"/>
                                        </p:tgtEl>
                                        <p:attrNameLst>
                                          <p:attrName>fillcolor</p:attrName>
                                        </p:attrNameLst>
                                      </p:cBhvr>
                                      <p:to>
                                        <a:srgbClr val="00A6D6"/>
                                      </p:to>
                                    </p:animClr>
                                    <p:set>
                                      <p:cBhvr>
                                        <p:cTn id="69" dur="10" fill="hold"/>
                                        <p:tgtEl>
                                          <p:spTgt spid="17"/>
                                        </p:tgtEl>
                                        <p:attrNameLst>
                                          <p:attrName>fill.type</p:attrName>
                                        </p:attrNameLst>
                                      </p:cBhvr>
                                      <p:to>
                                        <p:strVal val="solid"/>
                                      </p:to>
                                    </p:set>
                                    <p:set>
                                      <p:cBhvr>
                                        <p:cTn id="70" dur="10" fill="hold"/>
                                        <p:tgtEl>
                                          <p:spTgt spid="17"/>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 fill="hold"/>
                                        <p:tgtEl>
                                          <p:spTgt spid="21"/>
                                        </p:tgtEl>
                                        <p:attrNameLst>
                                          <p:attrName>fillcolor</p:attrName>
                                        </p:attrNameLst>
                                      </p:cBhvr>
                                      <p:to>
                                        <a:srgbClr val="00A6D6"/>
                                      </p:to>
                                    </p:animClr>
                                    <p:set>
                                      <p:cBhvr>
                                        <p:cTn id="73" dur="10" fill="hold"/>
                                        <p:tgtEl>
                                          <p:spTgt spid="21"/>
                                        </p:tgtEl>
                                        <p:attrNameLst>
                                          <p:attrName>fill.type</p:attrName>
                                        </p:attrNameLst>
                                      </p:cBhvr>
                                      <p:to>
                                        <p:strVal val="solid"/>
                                      </p:to>
                                    </p:set>
                                    <p:set>
                                      <p:cBhvr>
                                        <p:cTn id="74" dur="10" fill="hold"/>
                                        <p:tgtEl>
                                          <p:spTgt spid="21"/>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 fill="hold"/>
                                        <p:tgtEl>
                                          <p:spTgt spid="31"/>
                                        </p:tgtEl>
                                        <p:attrNameLst>
                                          <p:attrName>fillcolor</p:attrName>
                                        </p:attrNameLst>
                                      </p:cBhvr>
                                      <p:to>
                                        <a:srgbClr val="00A6D6"/>
                                      </p:to>
                                    </p:animClr>
                                    <p:set>
                                      <p:cBhvr>
                                        <p:cTn id="77" dur="10" fill="hold"/>
                                        <p:tgtEl>
                                          <p:spTgt spid="31"/>
                                        </p:tgtEl>
                                        <p:attrNameLst>
                                          <p:attrName>fill.type</p:attrName>
                                        </p:attrNameLst>
                                      </p:cBhvr>
                                      <p:to>
                                        <p:strVal val="solid"/>
                                      </p:to>
                                    </p:set>
                                    <p:set>
                                      <p:cBhvr>
                                        <p:cTn id="78" dur="10" fill="hold"/>
                                        <p:tgtEl>
                                          <p:spTgt spid="31"/>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 fill="hold"/>
                                        <p:tgtEl>
                                          <p:spTgt spid="37"/>
                                        </p:tgtEl>
                                        <p:attrNameLst>
                                          <p:attrName>fillcolor</p:attrName>
                                        </p:attrNameLst>
                                      </p:cBhvr>
                                      <p:to>
                                        <a:srgbClr val="00A6D6"/>
                                      </p:to>
                                    </p:animClr>
                                    <p:set>
                                      <p:cBhvr>
                                        <p:cTn id="81" dur="10" fill="hold"/>
                                        <p:tgtEl>
                                          <p:spTgt spid="37"/>
                                        </p:tgtEl>
                                        <p:attrNameLst>
                                          <p:attrName>fill.type</p:attrName>
                                        </p:attrNameLst>
                                      </p:cBhvr>
                                      <p:to>
                                        <p:strVal val="solid"/>
                                      </p:to>
                                    </p:set>
                                    <p:set>
                                      <p:cBhvr>
                                        <p:cTn id="82" dur="10" fill="hold"/>
                                        <p:tgtEl>
                                          <p:spTgt spid="37"/>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 fill="hold"/>
                                        <p:tgtEl>
                                          <p:spTgt spid="41"/>
                                        </p:tgtEl>
                                        <p:attrNameLst>
                                          <p:attrName>fillcolor</p:attrName>
                                        </p:attrNameLst>
                                      </p:cBhvr>
                                      <p:to>
                                        <a:srgbClr val="00A6D6"/>
                                      </p:to>
                                    </p:animClr>
                                    <p:set>
                                      <p:cBhvr>
                                        <p:cTn id="85" dur="10" fill="hold"/>
                                        <p:tgtEl>
                                          <p:spTgt spid="41"/>
                                        </p:tgtEl>
                                        <p:attrNameLst>
                                          <p:attrName>fill.type</p:attrName>
                                        </p:attrNameLst>
                                      </p:cBhvr>
                                      <p:to>
                                        <p:strVal val="solid"/>
                                      </p:to>
                                    </p:set>
                                    <p:set>
                                      <p:cBhvr>
                                        <p:cTn id="86" dur="10" fill="hold"/>
                                        <p:tgtEl>
                                          <p:spTgt spid="41"/>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 fill="hold"/>
                                        <p:tgtEl>
                                          <p:spTgt spid="14"/>
                                        </p:tgtEl>
                                        <p:attrNameLst>
                                          <p:attrName>fillcolor</p:attrName>
                                        </p:attrNameLst>
                                      </p:cBhvr>
                                      <p:to>
                                        <a:srgbClr val="009B77"/>
                                      </p:to>
                                    </p:animClr>
                                    <p:set>
                                      <p:cBhvr>
                                        <p:cTn id="91" dur="10" fill="hold"/>
                                        <p:tgtEl>
                                          <p:spTgt spid="14"/>
                                        </p:tgtEl>
                                        <p:attrNameLst>
                                          <p:attrName>fill.type</p:attrName>
                                        </p:attrNameLst>
                                      </p:cBhvr>
                                      <p:to>
                                        <p:strVal val="solid"/>
                                      </p:to>
                                    </p:set>
                                    <p:set>
                                      <p:cBhvr>
                                        <p:cTn id="92" dur="10" fill="hold"/>
                                        <p:tgtEl>
                                          <p:spTgt spid="14"/>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10" fill="hold"/>
                                        <p:tgtEl>
                                          <p:spTgt spid="16"/>
                                        </p:tgtEl>
                                        <p:attrNameLst>
                                          <p:attrName>fillcolor</p:attrName>
                                        </p:attrNameLst>
                                      </p:cBhvr>
                                      <p:to>
                                        <a:srgbClr val="009B77"/>
                                      </p:to>
                                    </p:animClr>
                                    <p:set>
                                      <p:cBhvr>
                                        <p:cTn id="95" dur="10" fill="hold"/>
                                        <p:tgtEl>
                                          <p:spTgt spid="16"/>
                                        </p:tgtEl>
                                        <p:attrNameLst>
                                          <p:attrName>fill.type</p:attrName>
                                        </p:attrNameLst>
                                      </p:cBhvr>
                                      <p:to>
                                        <p:strVal val="solid"/>
                                      </p:to>
                                    </p:set>
                                    <p:set>
                                      <p:cBhvr>
                                        <p:cTn id="96" dur="10" fill="hold"/>
                                        <p:tgtEl>
                                          <p:spTgt spid="16"/>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10" fill="hold"/>
                                        <p:tgtEl>
                                          <p:spTgt spid="32"/>
                                        </p:tgtEl>
                                        <p:attrNameLst>
                                          <p:attrName>fillcolor</p:attrName>
                                        </p:attrNameLst>
                                      </p:cBhvr>
                                      <p:to>
                                        <a:srgbClr val="009B77"/>
                                      </p:to>
                                    </p:animClr>
                                    <p:set>
                                      <p:cBhvr>
                                        <p:cTn id="99" dur="10" fill="hold"/>
                                        <p:tgtEl>
                                          <p:spTgt spid="32"/>
                                        </p:tgtEl>
                                        <p:attrNameLst>
                                          <p:attrName>fill.type</p:attrName>
                                        </p:attrNameLst>
                                      </p:cBhvr>
                                      <p:to>
                                        <p:strVal val="solid"/>
                                      </p:to>
                                    </p:set>
                                    <p:set>
                                      <p:cBhvr>
                                        <p:cTn id="100" dur="10" fill="hold"/>
                                        <p:tgtEl>
                                          <p:spTgt spid="32"/>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10" fill="hold"/>
                                        <p:tgtEl>
                                          <p:spTgt spid="36"/>
                                        </p:tgtEl>
                                        <p:attrNameLst>
                                          <p:attrName>fillcolor</p:attrName>
                                        </p:attrNameLst>
                                      </p:cBhvr>
                                      <p:to>
                                        <a:srgbClr val="009B77"/>
                                      </p:to>
                                    </p:animClr>
                                    <p:set>
                                      <p:cBhvr>
                                        <p:cTn id="103" dur="10" fill="hold"/>
                                        <p:tgtEl>
                                          <p:spTgt spid="36"/>
                                        </p:tgtEl>
                                        <p:attrNameLst>
                                          <p:attrName>fill.type</p:attrName>
                                        </p:attrNameLst>
                                      </p:cBhvr>
                                      <p:to>
                                        <p:strVal val="solid"/>
                                      </p:to>
                                    </p:set>
                                    <p:set>
                                      <p:cBhvr>
                                        <p:cTn id="104" dur="10" fill="hold"/>
                                        <p:tgtEl>
                                          <p:spTgt spid="36"/>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10" fill="hold"/>
                                        <p:tgtEl>
                                          <p:spTgt spid="15"/>
                                        </p:tgtEl>
                                        <p:attrNameLst>
                                          <p:attrName>fillcolor</p:attrName>
                                        </p:attrNameLst>
                                      </p:cBhvr>
                                      <p:to>
                                        <a:srgbClr val="D39B0F"/>
                                      </p:to>
                                    </p:animClr>
                                    <p:set>
                                      <p:cBhvr>
                                        <p:cTn id="109" dur="10" fill="hold"/>
                                        <p:tgtEl>
                                          <p:spTgt spid="15"/>
                                        </p:tgtEl>
                                        <p:attrNameLst>
                                          <p:attrName>fill.type</p:attrName>
                                        </p:attrNameLst>
                                      </p:cBhvr>
                                      <p:to>
                                        <p:strVal val="solid"/>
                                      </p:to>
                                    </p:set>
                                    <p:set>
                                      <p:cBhvr>
                                        <p:cTn id="110" dur="10" fill="hold"/>
                                        <p:tgtEl>
                                          <p:spTgt spid="15"/>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10" fill="hold"/>
                                        <p:tgtEl>
                                          <p:spTgt spid="19"/>
                                        </p:tgtEl>
                                        <p:attrNameLst>
                                          <p:attrName>fillcolor</p:attrName>
                                        </p:attrNameLst>
                                      </p:cBhvr>
                                      <p:to>
                                        <a:srgbClr val="D39B0F"/>
                                      </p:to>
                                    </p:animClr>
                                    <p:set>
                                      <p:cBhvr>
                                        <p:cTn id="113" dur="10" fill="hold"/>
                                        <p:tgtEl>
                                          <p:spTgt spid="19"/>
                                        </p:tgtEl>
                                        <p:attrNameLst>
                                          <p:attrName>fill.type</p:attrName>
                                        </p:attrNameLst>
                                      </p:cBhvr>
                                      <p:to>
                                        <p:strVal val="solid"/>
                                      </p:to>
                                    </p:set>
                                    <p:set>
                                      <p:cBhvr>
                                        <p:cTn id="114" dur="10" fill="hold"/>
                                        <p:tgtEl>
                                          <p:spTgt spid="19"/>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10" fill="hold"/>
                                        <p:tgtEl>
                                          <p:spTgt spid="33"/>
                                        </p:tgtEl>
                                        <p:attrNameLst>
                                          <p:attrName>fillcolor</p:attrName>
                                        </p:attrNameLst>
                                      </p:cBhvr>
                                      <p:to>
                                        <a:srgbClr val="D39B0F"/>
                                      </p:to>
                                    </p:animClr>
                                    <p:set>
                                      <p:cBhvr>
                                        <p:cTn id="117" dur="10" fill="hold"/>
                                        <p:tgtEl>
                                          <p:spTgt spid="33"/>
                                        </p:tgtEl>
                                        <p:attrNameLst>
                                          <p:attrName>fill.type</p:attrName>
                                        </p:attrNameLst>
                                      </p:cBhvr>
                                      <p:to>
                                        <p:strVal val="solid"/>
                                      </p:to>
                                    </p:set>
                                    <p:set>
                                      <p:cBhvr>
                                        <p:cTn id="118" dur="10" fill="hold"/>
                                        <p:tgtEl>
                                          <p:spTgt spid="33"/>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 fill="hold"/>
                                        <p:tgtEl>
                                          <p:spTgt spid="39"/>
                                        </p:tgtEl>
                                        <p:attrNameLst>
                                          <p:attrName>fillcolor</p:attrName>
                                        </p:attrNameLst>
                                      </p:cBhvr>
                                      <p:to>
                                        <a:srgbClr val="D39B0F"/>
                                      </p:to>
                                    </p:animClr>
                                    <p:set>
                                      <p:cBhvr>
                                        <p:cTn id="121" dur="10" fill="hold"/>
                                        <p:tgtEl>
                                          <p:spTgt spid="39"/>
                                        </p:tgtEl>
                                        <p:attrNameLst>
                                          <p:attrName>fill.type</p:attrName>
                                        </p:attrNameLst>
                                      </p:cBhvr>
                                      <p:to>
                                        <p:strVal val="solid"/>
                                      </p:to>
                                    </p:set>
                                    <p:set>
                                      <p:cBhvr>
                                        <p:cTn id="122" dur="10" fill="hold"/>
                                        <p:tgtEl>
                                          <p:spTgt spid="39"/>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mph" presetSubtype="2" fill="hold" nodeType="clickEffect">
                                  <p:stCondLst>
                                    <p:cond delay="0"/>
                                  </p:stCondLst>
                                  <p:childTnLst>
                                    <p:animClr clrSpc="rgb" dir="cw">
                                      <p:cBhvr>
                                        <p:cTn id="126" dur="10" fill="hold"/>
                                        <p:tgtEl>
                                          <p:spTgt spid="18"/>
                                        </p:tgtEl>
                                        <p:attrNameLst>
                                          <p:attrName>fillcolor</p:attrName>
                                        </p:attrNameLst>
                                      </p:cBhvr>
                                      <p:to>
                                        <a:srgbClr val="EE6841"/>
                                      </p:to>
                                    </p:animClr>
                                    <p:set>
                                      <p:cBhvr>
                                        <p:cTn id="127" dur="10" fill="hold"/>
                                        <p:tgtEl>
                                          <p:spTgt spid="18"/>
                                        </p:tgtEl>
                                        <p:attrNameLst>
                                          <p:attrName>fill.type</p:attrName>
                                        </p:attrNameLst>
                                      </p:cBhvr>
                                      <p:to>
                                        <p:strVal val="solid"/>
                                      </p:to>
                                    </p:set>
                                    <p:set>
                                      <p:cBhvr>
                                        <p:cTn id="128" dur="10" fill="hold"/>
                                        <p:tgtEl>
                                          <p:spTgt spid="18"/>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 fill="hold"/>
                                        <p:tgtEl>
                                          <p:spTgt spid="20"/>
                                        </p:tgtEl>
                                        <p:attrNameLst>
                                          <p:attrName>fillcolor</p:attrName>
                                        </p:attrNameLst>
                                      </p:cBhvr>
                                      <p:to>
                                        <a:srgbClr val="EE6841"/>
                                      </p:to>
                                    </p:animClr>
                                    <p:set>
                                      <p:cBhvr>
                                        <p:cTn id="131" dur="10" fill="hold"/>
                                        <p:tgtEl>
                                          <p:spTgt spid="20"/>
                                        </p:tgtEl>
                                        <p:attrNameLst>
                                          <p:attrName>fill.type</p:attrName>
                                        </p:attrNameLst>
                                      </p:cBhvr>
                                      <p:to>
                                        <p:strVal val="solid"/>
                                      </p:to>
                                    </p:set>
                                    <p:set>
                                      <p:cBhvr>
                                        <p:cTn id="132" dur="10" fill="hold"/>
                                        <p:tgtEl>
                                          <p:spTgt spid="20"/>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10" fill="hold"/>
                                        <p:tgtEl>
                                          <p:spTgt spid="38"/>
                                        </p:tgtEl>
                                        <p:attrNameLst>
                                          <p:attrName>fillcolor</p:attrName>
                                        </p:attrNameLst>
                                      </p:cBhvr>
                                      <p:to>
                                        <a:srgbClr val="EE6841"/>
                                      </p:to>
                                    </p:animClr>
                                    <p:set>
                                      <p:cBhvr>
                                        <p:cTn id="135" dur="10" fill="hold"/>
                                        <p:tgtEl>
                                          <p:spTgt spid="38"/>
                                        </p:tgtEl>
                                        <p:attrNameLst>
                                          <p:attrName>fill.type</p:attrName>
                                        </p:attrNameLst>
                                      </p:cBhvr>
                                      <p:to>
                                        <p:strVal val="solid"/>
                                      </p:to>
                                    </p:set>
                                    <p:set>
                                      <p:cBhvr>
                                        <p:cTn id="136" dur="10" fill="hold"/>
                                        <p:tgtEl>
                                          <p:spTgt spid="38"/>
                                        </p:tgtEl>
                                        <p:attrNameLst>
                                          <p:attrName>fill.on</p:attrName>
                                        </p:attrNameLst>
                                      </p:cBhvr>
                                      <p:to>
                                        <p:strVal val="true"/>
                                      </p:to>
                                    </p:set>
                                  </p:childTnLst>
                                </p:cTn>
                              </p:par>
                              <p:par>
                                <p:cTn id="137" presetID="1" presetClass="emph" presetSubtype="2" fill="hold" nodeType="withEffect">
                                  <p:stCondLst>
                                    <p:cond delay="0"/>
                                  </p:stCondLst>
                                  <p:childTnLst>
                                    <p:animClr clrSpc="rgb" dir="cw">
                                      <p:cBhvr>
                                        <p:cTn id="138" dur="10" fill="hold"/>
                                        <p:tgtEl>
                                          <p:spTgt spid="40"/>
                                        </p:tgtEl>
                                        <p:attrNameLst>
                                          <p:attrName>fillcolor</p:attrName>
                                        </p:attrNameLst>
                                      </p:cBhvr>
                                      <p:to>
                                        <a:srgbClr val="EE6841"/>
                                      </p:to>
                                    </p:animClr>
                                    <p:set>
                                      <p:cBhvr>
                                        <p:cTn id="139" dur="10" fill="hold"/>
                                        <p:tgtEl>
                                          <p:spTgt spid="40"/>
                                        </p:tgtEl>
                                        <p:attrNameLst>
                                          <p:attrName>fill.type</p:attrName>
                                        </p:attrNameLst>
                                      </p:cBhvr>
                                      <p:to>
                                        <p:strVal val="solid"/>
                                      </p:to>
                                    </p:set>
                                    <p:set>
                                      <p:cBhvr>
                                        <p:cTn id="140" dur="10" fill="hold"/>
                                        <p:tgtEl>
                                          <p:spTgt spid="40"/>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31" grpId="0"/>
      <p:bldP spid="32" grpId="0"/>
      <p:bldP spid="33" grpId="0"/>
      <p:bldP spid="36" grpId="0"/>
      <p:bldP spid="37" grpId="0"/>
      <p:bldP spid="38" grpId="0"/>
      <p:bldP spid="39" grpId="0"/>
      <p:bldP spid="40" grpId="0"/>
      <p:bldP spid="41" grpId="0"/>
      <p:bldP spid="50" grpId="0" animBg="1"/>
      <p:bldP spid="13" grpId="0"/>
      <p:bldP spid="14" grpId="0"/>
      <p:bldP spid="15" grpId="0"/>
      <p:bldP spid="16" grpId="0"/>
      <p:bldP spid="17" grpId="0"/>
      <p:bldP spid="18" grpId="0"/>
      <p:bldP spid="19" grpId="0"/>
      <p:bldP spid="20" grpId="0"/>
      <p:bldP spid="21" grpId="0"/>
      <p:bldP spid="49"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Rechthoek 1">
            <a:extLst>
              <a:ext uri="{FF2B5EF4-FFF2-40B4-BE49-F238E27FC236}">
                <a16:creationId xmlns:a16="http://schemas.microsoft.com/office/drawing/2014/main" id="{EF64F454-A0EF-A2C3-9381-D12A90C8BC9D}"/>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 name="Tijdelijke aanduiding voor datum 3">
            <a:extLst>
              <a:ext uri="{FF2B5EF4-FFF2-40B4-BE49-F238E27FC236}">
                <a16:creationId xmlns:a16="http://schemas.microsoft.com/office/drawing/2014/main" id="{490A6498-DD65-23B8-6944-F49F4C789B37}"/>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7" name="Tijdelijke aanduiding voor dianummer 3">
            <a:extLst>
              <a:ext uri="{FF2B5EF4-FFF2-40B4-BE49-F238E27FC236}">
                <a16:creationId xmlns:a16="http://schemas.microsoft.com/office/drawing/2014/main" id="{A7BFDE05-0123-9798-07BB-B05A96FCD614}"/>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18</a:t>
            </a:fld>
            <a:endParaRPr lang="nl-NL" dirty="0">
              <a:solidFill>
                <a:schemeClr val="tx1"/>
              </a:solidFill>
            </a:endParaRPr>
          </a:p>
        </p:txBody>
      </p:sp>
      <p:sp>
        <p:nvSpPr>
          <p:cNvPr id="20" name="Tekstvak 19">
            <a:extLst>
              <a:ext uri="{FF2B5EF4-FFF2-40B4-BE49-F238E27FC236}">
                <a16:creationId xmlns:a16="http://schemas.microsoft.com/office/drawing/2014/main" id="{758FCAB2-9C06-C6A1-8253-8EA3A97BC467}"/>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Investigating the computation</a:t>
            </a:r>
            <a:r>
              <a:rPr kumimoji="0" lang="en-GB" sz="1800" b="0" i="1" u="none" strike="noStrike" cap="none" spc="0" normalizeH="0" dirty="0">
                <a:ln>
                  <a:noFill/>
                </a:ln>
                <a:solidFill>
                  <a:srgbClr val="000000"/>
                </a:solidFill>
                <a:effectLst/>
                <a:uFillTx/>
                <a:sym typeface="Arial"/>
              </a:rPr>
              <a:t> execution of a warp (32 threads)</a:t>
            </a:r>
            <a:endParaRPr lang="nl-NL" i="1" dirty="0"/>
          </a:p>
        </p:txBody>
      </p:sp>
      <p:sp>
        <p:nvSpPr>
          <p:cNvPr id="48" name="Titel 9">
            <a:extLst>
              <a:ext uri="{FF2B5EF4-FFF2-40B4-BE49-F238E27FC236}">
                <a16:creationId xmlns:a16="http://schemas.microsoft.com/office/drawing/2014/main" id="{BAE228D4-2D47-DCB6-F2DC-AC85EDAC4A7E}"/>
              </a:ext>
            </a:extLst>
          </p:cNvPr>
          <p:cNvSpPr txBox="1">
            <a:spLocks/>
          </p:cNvSpPr>
          <p:nvPr/>
        </p:nvSpPr>
        <p:spPr>
          <a:xfrm>
            <a:off x="3127327" y="741499"/>
            <a:ext cx="7443245"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defTabSz="719137">
              <a:lnSpc>
                <a:spcPct val="90000"/>
              </a:lnSpc>
              <a:spcBef>
                <a:spcPts val="1200"/>
              </a:spcBef>
              <a:buClr>
                <a:srgbClr val="FFFFFF"/>
              </a:buClr>
              <a:buSzPct val="100000"/>
              <a:defRPr sz="1600">
                <a:solidFill>
                  <a:srgbClr val="FFFFFF"/>
                </a:solidFill>
              </a:defRPr>
            </a:pPr>
            <a:r>
              <a:rPr lang="en-GB" sz="2800" dirty="0">
                <a:solidFill>
                  <a:srgbClr val="00A6D6"/>
                </a:solidFill>
              </a:rPr>
              <a:t>Brief explanation of the principle</a:t>
            </a:r>
          </a:p>
        </p:txBody>
      </p:sp>
      <p:pic>
        <p:nvPicPr>
          <p:cNvPr id="6" name="Afbeelding 5">
            <a:extLst>
              <a:ext uri="{FF2B5EF4-FFF2-40B4-BE49-F238E27FC236}">
                <a16:creationId xmlns:a16="http://schemas.microsoft.com/office/drawing/2014/main" id="{0C6D405C-81EC-DFEE-9CCA-64166240FA9E}"/>
              </a:ext>
            </a:extLst>
          </p:cNvPr>
          <p:cNvPicPr>
            <a:picLocks noChangeAspect="1"/>
          </p:cNvPicPr>
          <p:nvPr/>
        </p:nvPicPr>
        <p:blipFill>
          <a:blip r:embed="rId2"/>
          <a:stretch>
            <a:fillRect/>
          </a:stretch>
        </p:blipFill>
        <p:spPr>
          <a:xfrm>
            <a:off x="3302801" y="4302017"/>
            <a:ext cx="7940728" cy="1966130"/>
          </a:xfrm>
          <a:prstGeom prst="rect">
            <a:avLst/>
          </a:prstGeom>
        </p:spPr>
      </p:pic>
      <p:pic>
        <p:nvPicPr>
          <p:cNvPr id="8" name="Afbeelding 7" descr="Afbeelding met schermopname, tekst, diagram&#10;&#10;Automatisch gegenereerde beschrijving">
            <a:extLst>
              <a:ext uri="{FF2B5EF4-FFF2-40B4-BE49-F238E27FC236}">
                <a16:creationId xmlns:a16="http://schemas.microsoft.com/office/drawing/2014/main" id="{885371C1-7DBE-D975-CDA1-DD8423BEE176}"/>
              </a:ext>
            </a:extLst>
          </p:cNvPr>
          <p:cNvPicPr>
            <a:picLocks noChangeAspect="1"/>
          </p:cNvPicPr>
          <p:nvPr/>
        </p:nvPicPr>
        <p:blipFill rotWithShape="1">
          <a:blip r:embed="rId3">
            <a:extLst>
              <a:ext uri="{28A0092B-C50C-407E-A947-70E740481C1C}">
                <a14:useLocalDpi xmlns:a14="http://schemas.microsoft.com/office/drawing/2010/main" val="0"/>
              </a:ext>
            </a:extLst>
          </a:blip>
          <a:srcRect t="13343"/>
          <a:stretch/>
        </p:blipFill>
        <p:spPr>
          <a:xfrm>
            <a:off x="3653245" y="1594851"/>
            <a:ext cx="4712133" cy="2854392"/>
          </a:xfrm>
          <a:prstGeom prst="rect">
            <a:avLst/>
          </a:prstGeom>
        </p:spPr>
      </p:pic>
      <p:sp>
        <p:nvSpPr>
          <p:cNvPr id="10" name="Tijdelijke aanduiding voor verticale tekst 18">
            <a:extLst>
              <a:ext uri="{FF2B5EF4-FFF2-40B4-BE49-F238E27FC236}">
                <a16:creationId xmlns:a16="http://schemas.microsoft.com/office/drawing/2014/main" id="{AEAF11D8-D152-1174-CFE4-263DF9B86524}"/>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#2: decoupling the </a:t>
            </a:r>
            <a:br>
              <a:rPr lang="en-GB" b="1" i="1" dirty="0"/>
            </a:br>
            <a:r>
              <a:rPr lang="en-GB" b="1" i="1"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spTree>
    <p:extLst>
      <p:ext uri="{BB962C8B-B14F-4D97-AF65-F5344CB8AC3E}">
        <p14:creationId xmlns:p14="http://schemas.microsoft.com/office/powerpoint/2010/main" val="183116849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Rechthoek 1">
            <a:extLst>
              <a:ext uri="{FF2B5EF4-FFF2-40B4-BE49-F238E27FC236}">
                <a16:creationId xmlns:a16="http://schemas.microsoft.com/office/drawing/2014/main" id="{EF64F454-A0EF-A2C3-9381-D12A90C8BC9D}"/>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 name="Tijdelijke aanduiding voor datum 3">
            <a:extLst>
              <a:ext uri="{FF2B5EF4-FFF2-40B4-BE49-F238E27FC236}">
                <a16:creationId xmlns:a16="http://schemas.microsoft.com/office/drawing/2014/main" id="{490A6498-DD65-23B8-6944-F49F4C789B37}"/>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7" name="Tijdelijke aanduiding voor dianummer 3">
            <a:extLst>
              <a:ext uri="{FF2B5EF4-FFF2-40B4-BE49-F238E27FC236}">
                <a16:creationId xmlns:a16="http://schemas.microsoft.com/office/drawing/2014/main" id="{A7BFDE05-0123-9798-07BB-B05A96FCD614}"/>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19</a:t>
            </a:fld>
            <a:endParaRPr lang="nl-NL" dirty="0">
              <a:solidFill>
                <a:schemeClr val="tx1"/>
              </a:solidFill>
            </a:endParaRPr>
          </a:p>
        </p:txBody>
      </p:sp>
      <p:sp>
        <p:nvSpPr>
          <p:cNvPr id="48" name="Titel 9">
            <a:extLst>
              <a:ext uri="{FF2B5EF4-FFF2-40B4-BE49-F238E27FC236}">
                <a16:creationId xmlns:a16="http://schemas.microsoft.com/office/drawing/2014/main" id="{BAE228D4-2D47-DCB6-F2DC-AC85EDAC4A7E}"/>
              </a:ext>
            </a:extLst>
          </p:cNvPr>
          <p:cNvSpPr txBox="1">
            <a:spLocks/>
          </p:cNvSpPr>
          <p:nvPr/>
        </p:nvSpPr>
        <p:spPr>
          <a:xfrm>
            <a:off x="3127327" y="741499"/>
            <a:ext cx="7443245"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defTabSz="719137">
              <a:lnSpc>
                <a:spcPct val="90000"/>
              </a:lnSpc>
              <a:spcBef>
                <a:spcPts val="1200"/>
              </a:spcBef>
              <a:buClr>
                <a:srgbClr val="FFFFFF"/>
              </a:buClr>
              <a:buSzPct val="100000"/>
              <a:defRPr sz="1600">
                <a:solidFill>
                  <a:srgbClr val="FFFFFF"/>
                </a:solidFill>
              </a:defRPr>
            </a:pPr>
            <a:r>
              <a:rPr lang="en-GB" sz="2800" dirty="0">
                <a:solidFill>
                  <a:srgbClr val="00A6D6"/>
                </a:solidFill>
              </a:rPr>
              <a:t>Applying the decoupling</a:t>
            </a:r>
          </a:p>
        </p:txBody>
      </p:sp>
      <p:sp>
        <p:nvSpPr>
          <p:cNvPr id="5" name="Tijdelijke aanduiding voor verticale tekst 18">
            <a:extLst>
              <a:ext uri="{FF2B5EF4-FFF2-40B4-BE49-F238E27FC236}">
                <a16:creationId xmlns:a16="http://schemas.microsoft.com/office/drawing/2014/main" id="{1DE0A83E-082A-888E-1D57-C3F9E6EAAA2F}"/>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#2: decoupling the </a:t>
            </a:r>
            <a:br>
              <a:rPr lang="en-GB" b="1" i="1" dirty="0"/>
            </a:br>
            <a:r>
              <a:rPr lang="en-GB" b="1" i="1"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pic>
        <p:nvPicPr>
          <p:cNvPr id="7" name="Picture 6">
            <a:extLst>
              <a:ext uri="{FF2B5EF4-FFF2-40B4-BE49-F238E27FC236}">
                <a16:creationId xmlns:a16="http://schemas.microsoft.com/office/drawing/2014/main" id="{14D148CC-4A58-A6C5-CC3E-86022DBC80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3549" y="1310257"/>
            <a:ext cx="29146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0" name="Pijl: rechts 9">
            <a:extLst>
              <a:ext uri="{FF2B5EF4-FFF2-40B4-BE49-F238E27FC236}">
                <a16:creationId xmlns:a16="http://schemas.microsoft.com/office/drawing/2014/main" id="{3D536016-8C35-9D02-C607-972A1D9172B7}"/>
              </a:ext>
            </a:extLst>
          </p:cNvPr>
          <p:cNvSpPr/>
          <p:nvPr/>
        </p:nvSpPr>
        <p:spPr>
          <a:xfrm>
            <a:off x="5655671" y="2416375"/>
            <a:ext cx="489071" cy="369330"/>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Rechthoek 11">
            <a:extLst>
              <a:ext uri="{FF2B5EF4-FFF2-40B4-BE49-F238E27FC236}">
                <a16:creationId xmlns:a16="http://schemas.microsoft.com/office/drawing/2014/main" id="{C0FBA774-B866-47FB-F8D6-A25BA3186F73}"/>
              </a:ext>
            </a:extLst>
          </p:cNvPr>
          <p:cNvSpPr/>
          <p:nvPr/>
        </p:nvSpPr>
        <p:spPr>
          <a:xfrm>
            <a:off x="4154925" y="1296488"/>
            <a:ext cx="1178560"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3" name="Rechthoek 12">
            <a:extLst>
              <a:ext uri="{FF2B5EF4-FFF2-40B4-BE49-F238E27FC236}">
                <a16:creationId xmlns:a16="http://schemas.microsoft.com/office/drawing/2014/main" id="{BFB4C830-A8B1-824E-EE8E-E291DAF91A4C}"/>
              </a:ext>
            </a:extLst>
          </p:cNvPr>
          <p:cNvSpPr/>
          <p:nvPr/>
        </p:nvSpPr>
        <p:spPr>
          <a:xfrm>
            <a:off x="4462639" y="1991566"/>
            <a:ext cx="1178560"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4" name="Rechthoek 13">
            <a:extLst>
              <a:ext uri="{FF2B5EF4-FFF2-40B4-BE49-F238E27FC236}">
                <a16:creationId xmlns:a16="http://schemas.microsoft.com/office/drawing/2014/main" id="{46DF47CC-4BCC-796B-9B5B-87FAD75E4D67}"/>
              </a:ext>
            </a:extLst>
          </p:cNvPr>
          <p:cNvSpPr/>
          <p:nvPr/>
        </p:nvSpPr>
        <p:spPr>
          <a:xfrm>
            <a:off x="4739180" y="2313580"/>
            <a:ext cx="902019" cy="1057819"/>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5" name="Picture 6">
            <a:extLst>
              <a:ext uri="{FF2B5EF4-FFF2-40B4-BE49-F238E27FC236}">
                <a16:creationId xmlns:a16="http://schemas.microsoft.com/office/drawing/2014/main" id="{FA658167-C642-B7EA-229B-E7B91AD75B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079" y="1310257"/>
            <a:ext cx="29146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16ED2B75-6663-4A41-5931-B4C6FBB9A2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9677" y="700837"/>
            <a:ext cx="499500" cy="576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el 17">
            <a:extLst>
              <a:ext uri="{FF2B5EF4-FFF2-40B4-BE49-F238E27FC236}">
                <a16:creationId xmlns:a16="http://schemas.microsoft.com/office/drawing/2014/main" id="{529C943B-A174-2CC6-10F1-7E6AEF198714}"/>
              </a:ext>
            </a:extLst>
          </p:cNvPr>
          <p:cNvGraphicFramePr>
            <a:graphicFrameLocks noGrp="1"/>
          </p:cNvGraphicFramePr>
          <p:nvPr>
            <p:extLst>
              <p:ext uri="{D42A27DB-BD31-4B8C-83A1-F6EECF244321}">
                <p14:modId xmlns:p14="http://schemas.microsoft.com/office/powerpoint/2010/main" val="261632729"/>
              </p:ext>
            </p:extLst>
          </p:nvPr>
        </p:nvGraphicFramePr>
        <p:xfrm>
          <a:off x="8722381" y="1296559"/>
          <a:ext cx="3312000" cy="107208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bl>
          </a:graphicData>
        </a:graphic>
      </p:graphicFrame>
      <p:pic>
        <p:nvPicPr>
          <p:cNvPr id="19" name="Picture 2">
            <a:extLst>
              <a:ext uri="{FF2B5EF4-FFF2-40B4-BE49-F238E27FC236}">
                <a16:creationId xmlns:a16="http://schemas.microsoft.com/office/drawing/2014/main" id="{10D127D9-C14F-5B38-3016-0F9851B9DC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8363" y="725510"/>
            <a:ext cx="586568" cy="576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9160937C-1A21-18F8-38D1-B0EC0000C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8439" y="725510"/>
            <a:ext cx="592000" cy="576000"/>
          </a:xfrm>
          <a:prstGeom prst="rect">
            <a:avLst/>
          </a:prstGeom>
          <a:noFill/>
          <a:extLst>
            <a:ext uri="{909E8E84-426E-40DD-AFC4-6F175D3DCCD1}">
              <a14:hiddenFill xmlns:a14="http://schemas.microsoft.com/office/drawing/2010/main">
                <a:solidFill>
                  <a:srgbClr val="FFFFFF"/>
                </a:solidFill>
              </a14:hiddenFill>
            </a:ext>
          </a:extLst>
        </p:spPr>
      </p:pic>
      <p:sp>
        <p:nvSpPr>
          <p:cNvPr id="22" name="Tekstvak 21">
            <a:extLst>
              <a:ext uri="{FF2B5EF4-FFF2-40B4-BE49-F238E27FC236}">
                <a16:creationId xmlns:a16="http://schemas.microsoft.com/office/drawing/2014/main" id="{B3DB4B4E-FF10-138D-47A5-11A8883E0C87}"/>
              </a:ext>
            </a:extLst>
          </p:cNvPr>
          <p:cNvSpPr txBox="1"/>
          <p:nvPr/>
        </p:nvSpPr>
        <p:spPr>
          <a:xfrm>
            <a:off x="10798245" y="788803"/>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23" name="Tekstvak 22">
            <a:extLst>
              <a:ext uri="{FF2B5EF4-FFF2-40B4-BE49-F238E27FC236}">
                <a16:creationId xmlns:a16="http://schemas.microsoft.com/office/drawing/2014/main" id="{A0C587A2-866B-26FC-DD21-EA0A560A0FD6}"/>
              </a:ext>
            </a:extLst>
          </p:cNvPr>
          <p:cNvSpPr txBox="1"/>
          <p:nvPr/>
        </p:nvSpPr>
        <p:spPr>
          <a:xfrm>
            <a:off x="11352155" y="782678"/>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24" name="Tabel 23">
            <a:extLst>
              <a:ext uri="{FF2B5EF4-FFF2-40B4-BE49-F238E27FC236}">
                <a16:creationId xmlns:a16="http://schemas.microsoft.com/office/drawing/2014/main" id="{C744CB87-27F9-BD2A-065E-842CE3C476AB}"/>
              </a:ext>
            </a:extLst>
          </p:cNvPr>
          <p:cNvGraphicFramePr>
            <a:graphicFrameLocks noGrp="1"/>
          </p:cNvGraphicFramePr>
          <p:nvPr>
            <p:extLst>
              <p:ext uri="{D42A27DB-BD31-4B8C-83A1-F6EECF244321}">
                <p14:modId xmlns:p14="http://schemas.microsoft.com/office/powerpoint/2010/main" val="1525627067"/>
              </p:ext>
            </p:extLst>
          </p:nvPr>
        </p:nvGraphicFramePr>
        <p:xfrm>
          <a:off x="8716323" y="1292289"/>
          <a:ext cx="3312000" cy="150144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noFill/>
                  </a:tcPr>
                </a:tc>
                <a:extLst>
                  <a:ext uri="{0D108BD9-81ED-4DB2-BD59-A6C34878D82A}">
                    <a16:rowId xmlns:a16="http://schemas.microsoft.com/office/drawing/2014/main" val="953160733"/>
                  </a:ext>
                </a:extLst>
              </a:tr>
            </a:tbl>
          </a:graphicData>
        </a:graphic>
      </p:graphicFrame>
      <p:graphicFrame>
        <p:nvGraphicFramePr>
          <p:cNvPr id="26" name="Tabel 25">
            <a:extLst>
              <a:ext uri="{FF2B5EF4-FFF2-40B4-BE49-F238E27FC236}">
                <a16:creationId xmlns:a16="http://schemas.microsoft.com/office/drawing/2014/main" id="{CD11F456-E459-AB40-A97A-67D507F42FE3}"/>
              </a:ext>
            </a:extLst>
          </p:cNvPr>
          <p:cNvGraphicFramePr>
            <a:graphicFrameLocks noGrp="1"/>
          </p:cNvGraphicFramePr>
          <p:nvPr>
            <p:extLst>
              <p:ext uri="{D42A27DB-BD31-4B8C-83A1-F6EECF244321}">
                <p14:modId xmlns:p14="http://schemas.microsoft.com/office/powerpoint/2010/main" val="4060908366"/>
              </p:ext>
            </p:extLst>
          </p:nvPr>
        </p:nvGraphicFramePr>
        <p:xfrm>
          <a:off x="8722381" y="1288549"/>
          <a:ext cx="3312000" cy="193080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solidFill>
                      <a:schemeClr val="tx2">
                        <a:lumMod val="20000"/>
                        <a:lumOff val="80000"/>
                      </a:schemeClr>
                    </a:solidFill>
                  </a:tcPr>
                </a:tc>
                <a:extLst>
                  <a:ext uri="{0D108BD9-81ED-4DB2-BD59-A6C34878D82A}">
                    <a16:rowId xmlns:a16="http://schemas.microsoft.com/office/drawing/2014/main" val="2583516258"/>
                  </a:ext>
                </a:extLst>
              </a:tr>
            </a:tbl>
          </a:graphicData>
        </a:graphic>
      </p:graphicFrame>
      <p:pic>
        <p:nvPicPr>
          <p:cNvPr id="28" name="Afbeelding 27" descr="Afbeelding met tekst, Perceel, lijn, schermopname&#10;&#10;Automatisch gegenereerde beschrijving">
            <a:extLst>
              <a:ext uri="{FF2B5EF4-FFF2-40B4-BE49-F238E27FC236}">
                <a16:creationId xmlns:a16="http://schemas.microsoft.com/office/drawing/2014/main" id="{CB1AEB95-1EEE-8F4E-14E9-2063159E7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1801" y="3808616"/>
            <a:ext cx="4383613" cy="2736000"/>
          </a:xfrm>
          <a:prstGeom prst="rect">
            <a:avLst/>
          </a:prstGeom>
        </p:spPr>
      </p:pic>
    </p:spTree>
    <p:extLst>
      <p:ext uri="{BB962C8B-B14F-4D97-AF65-F5344CB8AC3E}">
        <p14:creationId xmlns:p14="http://schemas.microsoft.com/office/powerpoint/2010/main" val="774135713"/>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nl-NL" dirty="0"/>
              <a:t>Content</a:t>
            </a:r>
            <a:endParaRPr dirty="0"/>
          </a:p>
        </p:txBody>
      </p:sp>
      <p:sp>
        <p:nvSpPr>
          <p:cNvPr id="3158" name="Tijdelijke aanduiding voor verticale tekst 10"/>
          <p:cNvSpPr txBox="1">
            <a:spLocks noGrp="1"/>
          </p:cNvSpPr>
          <p:nvPr>
            <p:ph type="body" idx="1"/>
          </p:nvPr>
        </p:nvSpPr>
        <p:spPr>
          <a:xfrm>
            <a:off x="709249" y="1591899"/>
            <a:ext cx="10773502" cy="4356465"/>
          </a:xfrm>
          <a:prstGeom prst="rect">
            <a:avLst/>
          </a:prstGeom>
        </p:spPr>
        <p:txBody>
          <a:bodyPr/>
          <a:lstStyle/>
          <a:p>
            <a:pPr>
              <a:buFont typeface="Arial" panose="020B0604020202020204" pitchFamily="34" charset="0"/>
              <a:buChar char="•"/>
            </a:pPr>
            <a:r>
              <a:rPr lang="nl-NL" dirty="0" err="1"/>
              <a:t>Introduction</a:t>
            </a:r>
            <a:r>
              <a:rPr lang="nl-NL" dirty="0"/>
              <a:t> </a:t>
            </a:r>
            <a:r>
              <a:rPr lang="nl-NL" dirty="0" err="1"/>
              <a:t>to</a:t>
            </a:r>
            <a:r>
              <a:rPr lang="nl-NL" dirty="0"/>
              <a:t> parallel computing</a:t>
            </a:r>
          </a:p>
          <a:p>
            <a:pPr>
              <a:buFont typeface="Arial" panose="020B0604020202020204" pitchFamily="34" charset="0"/>
              <a:buChar char="•"/>
            </a:pPr>
            <a:r>
              <a:rPr lang="nl-NL" dirty="0"/>
              <a:t>GPU computing </a:t>
            </a:r>
            <a:r>
              <a:rPr lang="nl-NL" dirty="0" err="1"/>
              <a:t>explained</a:t>
            </a:r>
            <a:endParaRPr lang="nl-NL" dirty="0"/>
          </a:p>
          <a:p>
            <a:pPr>
              <a:buFont typeface="Arial" panose="020B0604020202020204" pitchFamily="34" charset="0"/>
              <a:buChar char="•"/>
            </a:pPr>
            <a:r>
              <a:rPr lang="nl-NL" dirty="0"/>
              <a:t>Brief </a:t>
            </a:r>
            <a:r>
              <a:rPr lang="nl-NL" dirty="0" err="1"/>
              <a:t>introduction</a:t>
            </a:r>
            <a:r>
              <a:rPr lang="nl-NL" dirty="0"/>
              <a:t> of </a:t>
            </a:r>
            <a:r>
              <a:rPr lang="nl-NL" dirty="0" err="1"/>
              <a:t>the</a:t>
            </a:r>
            <a:r>
              <a:rPr lang="nl-NL" dirty="0"/>
              <a:t> test case</a:t>
            </a:r>
          </a:p>
          <a:p>
            <a:pPr>
              <a:buFont typeface="Arial" panose="020B0604020202020204" pitchFamily="34" charset="0"/>
              <a:buChar char="•"/>
            </a:pPr>
            <a:endParaRPr lang="nl-NL" dirty="0"/>
          </a:p>
          <a:p>
            <a:pPr marL="0" indent="0">
              <a:buNone/>
            </a:pPr>
            <a:r>
              <a:rPr lang="nl-NL" dirty="0"/>
              <a:t>Break</a:t>
            </a:r>
          </a:p>
          <a:p>
            <a:pPr>
              <a:buFont typeface="Arial" panose="020B0604020202020204" pitchFamily="34" charset="0"/>
              <a:buChar char="•"/>
            </a:pPr>
            <a:endParaRPr lang="nl-NL" dirty="0"/>
          </a:p>
          <a:p>
            <a:pPr>
              <a:buFont typeface="Arial" panose="020B0604020202020204" pitchFamily="34" charset="0"/>
              <a:buChar char="•"/>
            </a:pPr>
            <a:r>
              <a:rPr lang="en-GB" dirty="0"/>
              <a:t>Optimization #1: understanding the memory</a:t>
            </a:r>
          </a:p>
          <a:p>
            <a:pPr>
              <a:buFont typeface="Arial" panose="020B0604020202020204" pitchFamily="34" charset="0"/>
              <a:buChar char="•"/>
            </a:pPr>
            <a:r>
              <a:rPr lang="en-GB" dirty="0"/>
              <a:t>Optimization #2: decoupling of the specific problem on the GPU</a:t>
            </a:r>
          </a:p>
          <a:p>
            <a:pPr>
              <a:buFont typeface="Arial" panose="020B0604020202020204" pitchFamily="34" charset="0"/>
              <a:buChar char="•"/>
            </a:pPr>
            <a:r>
              <a:rPr lang="en-GB" dirty="0"/>
              <a:t>Optimization #3: extract problem specific benefits</a:t>
            </a:r>
          </a:p>
          <a:p>
            <a:pPr>
              <a:buFont typeface="Arial" panose="020B0604020202020204" pitchFamily="34" charset="0"/>
              <a:buChar char="•"/>
            </a:pPr>
            <a:r>
              <a:rPr lang="en-GB" dirty="0"/>
              <a:t>Optimization #4: reducing idle GPU time</a:t>
            </a:r>
          </a:p>
          <a:p>
            <a:pPr>
              <a:buFont typeface="Arial" panose="020B0604020202020204" pitchFamily="34" charset="0"/>
              <a:buChar char="•"/>
            </a:pPr>
            <a:r>
              <a:rPr lang="en-GB" dirty="0"/>
              <a:t>Main take aways</a:t>
            </a:r>
            <a:endParaRPr lang="nl-NL" dirty="0"/>
          </a:p>
        </p:txBody>
      </p:sp>
      <p:sp>
        <p:nvSpPr>
          <p:cNvPr id="3159" name="Tijdelijke aanduiding voor datum 3"/>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4" name="Tijdelijke aanduiding voor dianummer 3">
            <a:extLst>
              <a:ext uri="{FF2B5EF4-FFF2-40B4-BE49-F238E27FC236}">
                <a16:creationId xmlns:a16="http://schemas.microsoft.com/office/drawing/2014/main" id="{824CB12F-225E-BC2F-01A0-EAE10517A37D}"/>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2</a:t>
            </a:fld>
            <a:endParaRPr lang="nl-NL"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4100" name="Picture 4">
            <a:extLst>
              <a:ext uri="{FF2B5EF4-FFF2-40B4-BE49-F238E27FC236}">
                <a16:creationId xmlns:a16="http://schemas.microsoft.com/office/drawing/2014/main" id="{283776E9-68BD-2746-444A-8C146D2867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960" y="3957622"/>
            <a:ext cx="29146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5" name="Afbeelding 44" descr="Afbeelding met tekst, Perceel, lijn, schermopname&#10;&#10;Automatisch gegenereerde beschrijving">
            <a:extLst>
              <a:ext uri="{FF2B5EF4-FFF2-40B4-BE49-F238E27FC236}">
                <a16:creationId xmlns:a16="http://schemas.microsoft.com/office/drawing/2014/main" id="{94DEF396-92A8-9487-1FFA-4CB9A9FC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130" y="3662725"/>
            <a:ext cx="3781445" cy="2360161"/>
          </a:xfrm>
          <a:prstGeom prst="rect">
            <a:avLst/>
          </a:prstGeom>
        </p:spPr>
      </p:pic>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34" name="Tijdelijke aanduiding voor datum 3">
            <a:extLst>
              <a:ext uri="{FF2B5EF4-FFF2-40B4-BE49-F238E27FC236}">
                <a16:creationId xmlns:a16="http://schemas.microsoft.com/office/drawing/2014/main" id="{2AFD0410-3619-F20A-4076-22F34A33575C}"/>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35" name="Tijdelijke aanduiding voor dianummer 3">
            <a:extLst>
              <a:ext uri="{FF2B5EF4-FFF2-40B4-BE49-F238E27FC236}">
                <a16:creationId xmlns:a16="http://schemas.microsoft.com/office/drawing/2014/main" id="{D46B2963-87B0-6EF8-0FE8-130053D3856F}"/>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20</a:t>
            </a:fld>
            <a:endParaRPr lang="nl-NL" dirty="0">
              <a:solidFill>
                <a:schemeClr val="tx1"/>
              </a:solidFill>
            </a:endParaRPr>
          </a:p>
        </p:txBody>
      </p:sp>
      <p:sp>
        <p:nvSpPr>
          <p:cNvPr id="4" name="Tekstvak 3">
            <a:extLst>
              <a:ext uri="{FF2B5EF4-FFF2-40B4-BE49-F238E27FC236}">
                <a16:creationId xmlns:a16="http://schemas.microsoft.com/office/drawing/2014/main" id="{75193623-E585-7818-8BF7-0A9B8A8364A2}"/>
              </a:ext>
            </a:extLst>
          </p:cNvPr>
          <p:cNvSpPr txBox="1"/>
          <p:nvPr/>
        </p:nvSpPr>
        <p:spPr>
          <a:xfrm>
            <a:off x="3416321" y="2376799"/>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5" name="Tekstvak 4">
            <a:extLst>
              <a:ext uri="{FF2B5EF4-FFF2-40B4-BE49-F238E27FC236}">
                <a16:creationId xmlns:a16="http://schemas.microsoft.com/office/drawing/2014/main" id="{DC5F9C3E-2149-D99D-87FB-6136FDD7FF8E}"/>
              </a:ext>
            </a:extLst>
          </p:cNvPr>
          <p:cNvSpPr txBox="1"/>
          <p:nvPr/>
        </p:nvSpPr>
        <p:spPr>
          <a:xfrm>
            <a:off x="3842967" y="2373336"/>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6" name="Tekstvak 5">
            <a:extLst>
              <a:ext uri="{FF2B5EF4-FFF2-40B4-BE49-F238E27FC236}">
                <a16:creationId xmlns:a16="http://schemas.microsoft.com/office/drawing/2014/main" id="{E136B2BA-22CF-1FEF-3163-9154AA5EC235}"/>
              </a:ext>
            </a:extLst>
          </p:cNvPr>
          <p:cNvSpPr txBox="1"/>
          <p:nvPr/>
        </p:nvSpPr>
        <p:spPr>
          <a:xfrm>
            <a:off x="4269613" y="2379942"/>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baseline="-25000" dirty="0"/>
              <a:t>13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7" name="Tekstvak 6">
            <a:extLst>
              <a:ext uri="{FF2B5EF4-FFF2-40B4-BE49-F238E27FC236}">
                <a16:creationId xmlns:a16="http://schemas.microsoft.com/office/drawing/2014/main" id="{D339611A-2135-51D1-7EA9-EE3AFD18441E}"/>
              </a:ext>
            </a:extLst>
          </p:cNvPr>
          <p:cNvSpPr txBox="1"/>
          <p:nvPr/>
        </p:nvSpPr>
        <p:spPr>
          <a:xfrm>
            <a:off x="3410967" y="2803762"/>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8" name="Tekstvak 7">
            <a:extLst>
              <a:ext uri="{FF2B5EF4-FFF2-40B4-BE49-F238E27FC236}">
                <a16:creationId xmlns:a16="http://schemas.microsoft.com/office/drawing/2014/main" id="{31D92D74-32CE-4A6B-CF49-48FB02B8C093}"/>
              </a:ext>
            </a:extLst>
          </p:cNvPr>
          <p:cNvSpPr txBox="1"/>
          <p:nvPr/>
        </p:nvSpPr>
        <p:spPr>
          <a:xfrm>
            <a:off x="3844894" y="2811942"/>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B0C6C2E4-23FC-4A8E-7C5E-CB50728D7C83}"/>
              </a:ext>
            </a:extLst>
          </p:cNvPr>
          <p:cNvSpPr txBox="1"/>
          <p:nvPr/>
        </p:nvSpPr>
        <p:spPr>
          <a:xfrm>
            <a:off x="4276894" y="2806520"/>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23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3" name="Tekstvak 12">
            <a:extLst>
              <a:ext uri="{FF2B5EF4-FFF2-40B4-BE49-F238E27FC236}">
                <a16:creationId xmlns:a16="http://schemas.microsoft.com/office/drawing/2014/main" id="{42B64FA1-9964-5700-9615-BE4E50928B74}"/>
              </a:ext>
            </a:extLst>
          </p:cNvPr>
          <p:cNvSpPr txBox="1"/>
          <p:nvPr/>
        </p:nvSpPr>
        <p:spPr>
          <a:xfrm>
            <a:off x="3411931" y="3230725"/>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4" name="Tekstvak 13">
            <a:extLst>
              <a:ext uri="{FF2B5EF4-FFF2-40B4-BE49-F238E27FC236}">
                <a16:creationId xmlns:a16="http://schemas.microsoft.com/office/drawing/2014/main" id="{2C63CD49-1BE0-EA78-0F50-E3CF698AE508}"/>
              </a:ext>
            </a:extLst>
          </p:cNvPr>
          <p:cNvSpPr txBox="1"/>
          <p:nvPr/>
        </p:nvSpPr>
        <p:spPr>
          <a:xfrm>
            <a:off x="3843931" y="3243942"/>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5" name="Tekstvak 14">
            <a:extLst>
              <a:ext uri="{FF2B5EF4-FFF2-40B4-BE49-F238E27FC236}">
                <a16:creationId xmlns:a16="http://schemas.microsoft.com/office/drawing/2014/main" id="{0898F031-722D-B960-2674-E1A4F802AABB}"/>
              </a:ext>
            </a:extLst>
          </p:cNvPr>
          <p:cNvSpPr txBox="1"/>
          <p:nvPr/>
        </p:nvSpPr>
        <p:spPr>
          <a:xfrm>
            <a:off x="4277170" y="3238520"/>
            <a:ext cx="432000" cy="432000"/>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0" i="1" dirty="0"/>
              <a:t>σ</a:t>
            </a:r>
            <a:r>
              <a:rPr lang="en-GB" i="1" baseline="-25000" dirty="0"/>
              <a:t>33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16" name="Tekstvak 15">
            <a:extLst>
              <a:ext uri="{FF2B5EF4-FFF2-40B4-BE49-F238E27FC236}">
                <a16:creationId xmlns:a16="http://schemas.microsoft.com/office/drawing/2014/main" id="{F9FB40D4-6B34-2A9A-8BCE-FC2AB6C6241C}"/>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Utilizing symmetry</a:t>
            </a:r>
            <a:endParaRPr lang="nl-NL" i="1" dirty="0"/>
          </a:p>
        </p:txBody>
      </p:sp>
      <p:sp>
        <p:nvSpPr>
          <p:cNvPr id="18" name="Rechthoek 17">
            <a:extLst>
              <a:ext uri="{FF2B5EF4-FFF2-40B4-BE49-F238E27FC236}">
                <a16:creationId xmlns:a16="http://schemas.microsoft.com/office/drawing/2014/main" id="{5F68FAD7-E33B-24AC-F31F-D01A981D45E3}"/>
              </a:ext>
            </a:extLst>
          </p:cNvPr>
          <p:cNvSpPr/>
          <p:nvPr/>
        </p:nvSpPr>
        <p:spPr>
          <a:xfrm>
            <a:off x="7864304" y="4856480"/>
            <a:ext cx="72000" cy="121920"/>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1" name="Tekstvak 20">
            <a:extLst>
              <a:ext uri="{FF2B5EF4-FFF2-40B4-BE49-F238E27FC236}">
                <a16:creationId xmlns:a16="http://schemas.microsoft.com/office/drawing/2014/main" id="{A509CEC4-7B74-EAB1-35C4-AC95795F30E1}"/>
              </a:ext>
            </a:extLst>
          </p:cNvPr>
          <p:cNvSpPr txBox="1"/>
          <p:nvPr/>
        </p:nvSpPr>
        <p:spPr>
          <a:xfrm>
            <a:off x="3302801" y="1599084"/>
            <a:ext cx="18897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i="1" dirty="0"/>
              <a:t>σ </a:t>
            </a:r>
            <a:r>
              <a:rPr lang="en-GB" sz="1800" dirty="0"/>
              <a:t>= </a:t>
            </a:r>
            <a:r>
              <a:rPr lang="el-GR" sz="1800" dirty="0"/>
              <a:t>λ</a:t>
            </a:r>
            <a:r>
              <a:rPr lang="en-GB" sz="1800" dirty="0"/>
              <a:t>(tr </a:t>
            </a:r>
            <a:r>
              <a:rPr lang="en-GB" b="1" i="1" dirty="0"/>
              <a:t>ε</a:t>
            </a:r>
            <a:r>
              <a:rPr lang="en-GB" sz="1800" dirty="0"/>
              <a:t>)</a:t>
            </a:r>
            <a:r>
              <a:rPr lang="en-GB" sz="1800" b="1" i="1" dirty="0"/>
              <a:t>I</a:t>
            </a:r>
            <a:r>
              <a:rPr lang="en-GB" sz="1800" dirty="0"/>
              <a:t> + 2</a:t>
            </a:r>
            <a:r>
              <a:rPr lang="el-GR" sz="1800" dirty="0"/>
              <a:t>μ</a:t>
            </a:r>
            <a:r>
              <a:rPr lang="en-GB" b="1" i="1" dirty="0"/>
              <a:t>ε</a:t>
            </a:r>
            <a:endParaRPr kumimoji="0" lang="en-GB" sz="1800" b="1" i="1"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22" name="Vierkante haken 21">
            <a:extLst>
              <a:ext uri="{FF2B5EF4-FFF2-40B4-BE49-F238E27FC236}">
                <a16:creationId xmlns:a16="http://schemas.microsoft.com/office/drawing/2014/main" id="{E3187D6E-512B-2FF6-9AA4-6CED9668743E}"/>
              </a:ext>
            </a:extLst>
          </p:cNvPr>
          <p:cNvSpPr/>
          <p:nvPr/>
        </p:nvSpPr>
        <p:spPr>
          <a:xfrm>
            <a:off x="3338967" y="2302212"/>
            <a:ext cx="1440000" cy="1440000"/>
          </a:xfrm>
          <a:prstGeom prst="bracketPair">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pic>
        <p:nvPicPr>
          <p:cNvPr id="24" name="Picture 6">
            <a:extLst>
              <a:ext uri="{FF2B5EF4-FFF2-40B4-BE49-F238E27FC236}">
                <a16:creationId xmlns:a16="http://schemas.microsoft.com/office/drawing/2014/main" id="{A81E2301-06D0-E61B-8400-2B1465C31F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271" y="3954670"/>
            <a:ext cx="2914650" cy="2590800"/>
          </a:xfrm>
          <a:prstGeom prst="rect">
            <a:avLst/>
          </a:prstGeom>
          <a:noFill/>
          <a:extLst>
            <a:ext uri="{909E8E84-426E-40DD-AFC4-6F175D3DCCD1}">
              <a14:hiddenFill xmlns:a14="http://schemas.microsoft.com/office/drawing/2010/main">
                <a:solidFill>
                  <a:srgbClr val="FFFFFF"/>
                </a:solidFill>
              </a14:hiddenFill>
            </a:ext>
          </a:extLst>
        </p:spPr>
      </p:pic>
      <p:sp>
        <p:nvSpPr>
          <p:cNvPr id="25" name="Pijl: rechts 24">
            <a:extLst>
              <a:ext uri="{FF2B5EF4-FFF2-40B4-BE49-F238E27FC236}">
                <a16:creationId xmlns:a16="http://schemas.microsoft.com/office/drawing/2014/main" id="{EAA51DE7-2451-FF08-3628-3080F58A54BE}"/>
              </a:ext>
            </a:extLst>
          </p:cNvPr>
          <p:cNvSpPr/>
          <p:nvPr/>
        </p:nvSpPr>
        <p:spPr>
          <a:xfrm>
            <a:off x="5663472" y="5213991"/>
            <a:ext cx="489071" cy="369330"/>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6" name="Ovaal 25">
            <a:extLst>
              <a:ext uri="{FF2B5EF4-FFF2-40B4-BE49-F238E27FC236}">
                <a16:creationId xmlns:a16="http://schemas.microsoft.com/office/drawing/2014/main" id="{A73B0D3A-DBE5-2BB4-9067-68899A3F0850}"/>
              </a:ext>
            </a:extLst>
          </p:cNvPr>
          <p:cNvSpPr/>
          <p:nvPr/>
        </p:nvSpPr>
        <p:spPr>
          <a:xfrm rot="3825175">
            <a:off x="6334044" y="5262895"/>
            <a:ext cx="1260000" cy="569511"/>
          </a:xfrm>
          <a:prstGeom prst="ellips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7" name="Ovaal 26">
            <a:extLst>
              <a:ext uri="{FF2B5EF4-FFF2-40B4-BE49-F238E27FC236}">
                <a16:creationId xmlns:a16="http://schemas.microsoft.com/office/drawing/2014/main" id="{461D1B40-3666-340E-EEB1-BBFDF5B4F2A6}"/>
              </a:ext>
            </a:extLst>
          </p:cNvPr>
          <p:cNvSpPr/>
          <p:nvPr/>
        </p:nvSpPr>
        <p:spPr>
          <a:xfrm rot="3825175">
            <a:off x="3614914" y="5269224"/>
            <a:ext cx="1260000" cy="569511"/>
          </a:xfrm>
          <a:prstGeom prst="ellips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 name="Titel 9">
            <a:extLst>
              <a:ext uri="{FF2B5EF4-FFF2-40B4-BE49-F238E27FC236}">
                <a16:creationId xmlns:a16="http://schemas.microsoft.com/office/drawing/2014/main" id="{3766CDF6-6105-862E-2E15-5CA392E9E184}"/>
              </a:ext>
            </a:extLst>
          </p:cNvPr>
          <p:cNvSpPr txBox="1">
            <a:spLocks/>
          </p:cNvSpPr>
          <p:nvPr/>
        </p:nvSpPr>
        <p:spPr>
          <a:xfrm>
            <a:off x="3159985" y="741499"/>
            <a:ext cx="890386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defTabSz="719137">
              <a:lnSpc>
                <a:spcPct val="90000"/>
              </a:lnSpc>
              <a:spcBef>
                <a:spcPts val="1200"/>
              </a:spcBef>
              <a:buClr>
                <a:srgbClr val="FFFFFF"/>
              </a:buClr>
              <a:buSzPct val="100000"/>
              <a:defRPr sz="1600">
                <a:solidFill>
                  <a:srgbClr val="FFFFFF"/>
                </a:solidFill>
              </a:defRPr>
            </a:pPr>
            <a:r>
              <a:rPr lang="en-GB" sz="2800" dirty="0">
                <a:solidFill>
                  <a:srgbClr val="00A6D6"/>
                </a:solidFill>
              </a:rPr>
              <a:t>Benefits from the linear elastic material</a:t>
            </a:r>
          </a:p>
        </p:txBody>
      </p:sp>
      <p:sp>
        <p:nvSpPr>
          <p:cNvPr id="3" name="Tijdelijke aanduiding voor verticale tekst 18">
            <a:extLst>
              <a:ext uri="{FF2B5EF4-FFF2-40B4-BE49-F238E27FC236}">
                <a16:creationId xmlns:a16="http://schemas.microsoft.com/office/drawing/2014/main" id="{F5CB931D-EC41-DFB2-463B-A890FC78641A}"/>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#2: decoupling the </a:t>
            </a:r>
            <a:br>
              <a:rPr lang="en-GB" dirty="0"/>
            </a:br>
            <a:r>
              <a:rPr lang="en-GB"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pic>
        <p:nvPicPr>
          <p:cNvPr id="17" name="Picture 4">
            <a:extLst>
              <a:ext uri="{FF2B5EF4-FFF2-40B4-BE49-F238E27FC236}">
                <a16:creationId xmlns:a16="http://schemas.microsoft.com/office/drawing/2014/main" id="{F8FC8BF5-D7FA-51DF-1CBB-CD7F6F2656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9677" y="700837"/>
            <a:ext cx="4995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36200F6-605B-8123-1253-E97B07ED77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8363" y="725510"/>
            <a:ext cx="586568" cy="576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149D9970-CDF5-1354-E8FD-669B3E6F3E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48439" y="725510"/>
            <a:ext cx="592000" cy="576000"/>
          </a:xfrm>
          <a:prstGeom prst="rect">
            <a:avLst/>
          </a:prstGeom>
          <a:noFill/>
          <a:extLst>
            <a:ext uri="{909E8E84-426E-40DD-AFC4-6F175D3DCCD1}">
              <a14:hiddenFill xmlns:a14="http://schemas.microsoft.com/office/drawing/2010/main">
                <a:solidFill>
                  <a:srgbClr val="FFFFFF"/>
                </a:solidFill>
              </a14:hiddenFill>
            </a:ext>
          </a:extLst>
        </p:spPr>
      </p:pic>
      <p:sp>
        <p:nvSpPr>
          <p:cNvPr id="38" name="Tekstvak 37">
            <a:extLst>
              <a:ext uri="{FF2B5EF4-FFF2-40B4-BE49-F238E27FC236}">
                <a16:creationId xmlns:a16="http://schemas.microsoft.com/office/drawing/2014/main" id="{E268324F-93CD-1EC3-46A8-07F2FE5764B5}"/>
              </a:ext>
            </a:extLst>
          </p:cNvPr>
          <p:cNvSpPr txBox="1"/>
          <p:nvPr/>
        </p:nvSpPr>
        <p:spPr>
          <a:xfrm>
            <a:off x="10798245" y="788803"/>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39" name="Tekstvak 38">
            <a:extLst>
              <a:ext uri="{FF2B5EF4-FFF2-40B4-BE49-F238E27FC236}">
                <a16:creationId xmlns:a16="http://schemas.microsoft.com/office/drawing/2014/main" id="{36244E9C-DE42-4978-A1F5-3FC0CA731AA5}"/>
              </a:ext>
            </a:extLst>
          </p:cNvPr>
          <p:cNvSpPr txBox="1"/>
          <p:nvPr/>
        </p:nvSpPr>
        <p:spPr>
          <a:xfrm>
            <a:off x="11352155" y="782678"/>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42" name="Tabel 41">
            <a:extLst>
              <a:ext uri="{FF2B5EF4-FFF2-40B4-BE49-F238E27FC236}">
                <a16:creationId xmlns:a16="http://schemas.microsoft.com/office/drawing/2014/main" id="{63F42372-B9B8-3047-0CFA-E7AFE29EC0F4}"/>
              </a:ext>
            </a:extLst>
          </p:cNvPr>
          <p:cNvGraphicFramePr>
            <a:graphicFrameLocks noGrp="1"/>
          </p:cNvGraphicFramePr>
          <p:nvPr>
            <p:extLst>
              <p:ext uri="{D42A27DB-BD31-4B8C-83A1-F6EECF244321}">
                <p14:modId xmlns:p14="http://schemas.microsoft.com/office/powerpoint/2010/main" val="4042732218"/>
              </p:ext>
            </p:extLst>
          </p:nvPr>
        </p:nvGraphicFramePr>
        <p:xfrm>
          <a:off x="8722381" y="1288549"/>
          <a:ext cx="3312000" cy="193080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solidFill>
                      <a:schemeClr val="tx2">
                        <a:lumMod val="20000"/>
                        <a:lumOff val="80000"/>
                      </a:schemeClr>
                    </a:solidFill>
                  </a:tcPr>
                </a:tc>
                <a:extLst>
                  <a:ext uri="{0D108BD9-81ED-4DB2-BD59-A6C34878D82A}">
                    <a16:rowId xmlns:a16="http://schemas.microsoft.com/office/drawing/2014/main" val="2583516258"/>
                  </a:ext>
                </a:extLst>
              </a:tr>
            </a:tbl>
          </a:graphicData>
        </a:graphic>
      </p:graphicFrame>
      <p:graphicFrame>
        <p:nvGraphicFramePr>
          <p:cNvPr id="43" name="Tabel 42">
            <a:extLst>
              <a:ext uri="{FF2B5EF4-FFF2-40B4-BE49-F238E27FC236}">
                <a16:creationId xmlns:a16="http://schemas.microsoft.com/office/drawing/2014/main" id="{A18A643A-ACFA-EADA-9D3D-BE0CE9112DE0}"/>
              </a:ext>
            </a:extLst>
          </p:cNvPr>
          <p:cNvGraphicFramePr>
            <a:graphicFrameLocks noGrp="1"/>
          </p:cNvGraphicFramePr>
          <p:nvPr>
            <p:extLst>
              <p:ext uri="{D42A27DB-BD31-4B8C-83A1-F6EECF244321}">
                <p14:modId xmlns:p14="http://schemas.microsoft.com/office/powerpoint/2010/main" val="3487038905"/>
              </p:ext>
            </p:extLst>
          </p:nvPr>
        </p:nvGraphicFramePr>
        <p:xfrm>
          <a:off x="8718048" y="1294571"/>
          <a:ext cx="3312000" cy="236016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chemeClr val="tx2">
                        <a:lumMod val="20000"/>
                        <a:lumOff val="80000"/>
                      </a:schemeClr>
                    </a:solidFill>
                  </a:tcPr>
                </a:tc>
                <a:extLst>
                  <a:ext uri="{0D108BD9-81ED-4DB2-BD59-A6C34878D82A}">
                    <a16:rowId xmlns:a16="http://schemas.microsoft.com/office/drawing/2014/main" val="2583516258"/>
                  </a:ext>
                </a:extLst>
              </a:tr>
              <a:tr h="396000">
                <a:tc>
                  <a:txBody>
                    <a:bodyPr/>
                    <a:lstStyle/>
                    <a:p>
                      <a:pPr algn="ctr">
                        <a:defRPr sz="1800"/>
                      </a:pPr>
                      <a:r>
                        <a:rPr lang="en-GB" sz="1400" b="1" dirty="0">
                          <a:solidFill>
                            <a:schemeClr val="accent1"/>
                          </a:solidFill>
                        </a:rPr>
                        <a:t>Symmetry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noFill/>
                  </a:tcPr>
                </a:tc>
                <a:tc>
                  <a:txBody>
                    <a:bodyPr/>
                    <a:lstStyle/>
                    <a:p>
                      <a:pPr algn="ctr">
                        <a:defRPr sz="1800"/>
                      </a:pPr>
                      <a:r>
                        <a:rPr lang="en-GB" sz="1400" dirty="0"/>
                        <a:t>5.76x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noFill/>
                  </a:tcPr>
                </a:tc>
                <a:extLst>
                  <a:ext uri="{0D108BD9-81ED-4DB2-BD59-A6C34878D82A}">
                    <a16:rowId xmlns:a16="http://schemas.microsoft.com/office/drawing/2014/main" val="875795443"/>
                  </a:ext>
                </a:extLst>
              </a:tr>
            </a:tbl>
          </a:graphicData>
        </a:graphic>
      </p:graphicFrame>
    </p:spTree>
    <p:extLst>
      <p:ext uri="{BB962C8B-B14F-4D97-AF65-F5344CB8AC3E}">
        <p14:creationId xmlns:p14="http://schemas.microsoft.com/office/powerpoint/2010/main" val="1570551845"/>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 fill="hold"/>
                                        <p:tgtEl>
                                          <p:spTgt spid="5"/>
                                        </p:tgtEl>
                                        <p:attrNameLst>
                                          <p:attrName>fillcolor</p:attrName>
                                        </p:attrNameLst>
                                      </p:cBhvr>
                                      <p:to>
                                        <a:srgbClr val="009B77"/>
                                      </p:to>
                                    </p:animClr>
                                    <p:set>
                                      <p:cBhvr>
                                        <p:cTn id="41" dur="10" fill="hold"/>
                                        <p:tgtEl>
                                          <p:spTgt spid="5"/>
                                        </p:tgtEl>
                                        <p:attrNameLst>
                                          <p:attrName>fill.type</p:attrName>
                                        </p:attrNameLst>
                                      </p:cBhvr>
                                      <p:to>
                                        <p:strVal val="solid"/>
                                      </p:to>
                                    </p:set>
                                    <p:set>
                                      <p:cBhvr>
                                        <p:cTn id="42" dur="10" fill="hold"/>
                                        <p:tgtEl>
                                          <p:spTgt spid="5"/>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7"/>
                                        </p:tgtEl>
                                        <p:attrNameLst>
                                          <p:attrName>fillcolor</p:attrName>
                                        </p:attrNameLst>
                                      </p:cBhvr>
                                      <p:to>
                                        <a:srgbClr val="009B77"/>
                                      </p:to>
                                    </p:animClr>
                                    <p:set>
                                      <p:cBhvr>
                                        <p:cTn id="45" dur="10" fill="hold"/>
                                        <p:tgtEl>
                                          <p:spTgt spid="7"/>
                                        </p:tgtEl>
                                        <p:attrNameLst>
                                          <p:attrName>fill.type</p:attrName>
                                        </p:attrNameLst>
                                      </p:cBhvr>
                                      <p:to>
                                        <p:strVal val="solid"/>
                                      </p:to>
                                    </p:set>
                                    <p:set>
                                      <p:cBhvr>
                                        <p:cTn id="46" dur="10" fill="hold"/>
                                        <p:tgtEl>
                                          <p:spTgt spid="7"/>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10" fill="hold"/>
                                        <p:tgtEl>
                                          <p:spTgt spid="6"/>
                                        </p:tgtEl>
                                        <p:attrNameLst>
                                          <p:attrName>fillcolor</p:attrName>
                                        </p:attrNameLst>
                                      </p:cBhvr>
                                      <p:to>
                                        <a:srgbClr val="D39B0F"/>
                                      </p:to>
                                    </p:animClr>
                                    <p:set>
                                      <p:cBhvr>
                                        <p:cTn id="51" dur="10" fill="hold"/>
                                        <p:tgtEl>
                                          <p:spTgt spid="6"/>
                                        </p:tgtEl>
                                        <p:attrNameLst>
                                          <p:attrName>fill.type</p:attrName>
                                        </p:attrNameLst>
                                      </p:cBhvr>
                                      <p:to>
                                        <p:strVal val="solid"/>
                                      </p:to>
                                    </p:set>
                                    <p:set>
                                      <p:cBhvr>
                                        <p:cTn id="52" dur="10" fill="hold"/>
                                        <p:tgtEl>
                                          <p:spTgt spid="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10" fill="hold"/>
                                        <p:tgtEl>
                                          <p:spTgt spid="13"/>
                                        </p:tgtEl>
                                        <p:attrNameLst>
                                          <p:attrName>fillcolor</p:attrName>
                                        </p:attrNameLst>
                                      </p:cBhvr>
                                      <p:to>
                                        <a:srgbClr val="D39B0F"/>
                                      </p:to>
                                    </p:animClr>
                                    <p:set>
                                      <p:cBhvr>
                                        <p:cTn id="55" dur="10" fill="hold"/>
                                        <p:tgtEl>
                                          <p:spTgt spid="13"/>
                                        </p:tgtEl>
                                        <p:attrNameLst>
                                          <p:attrName>fill.type</p:attrName>
                                        </p:attrNameLst>
                                      </p:cBhvr>
                                      <p:to>
                                        <p:strVal val="solid"/>
                                      </p:to>
                                    </p:set>
                                    <p:set>
                                      <p:cBhvr>
                                        <p:cTn id="56" dur="10" fill="hold"/>
                                        <p:tgtEl>
                                          <p:spTgt spid="13"/>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10" fill="hold"/>
                                        <p:tgtEl>
                                          <p:spTgt spid="12"/>
                                        </p:tgtEl>
                                        <p:attrNameLst>
                                          <p:attrName>fillcolor</p:attrName>
                                        </p:attrNameLst>
                                      </p:cBhvr>
                                      <p:to>
                                        <a:srgbClr val="EE6841"/>
                                      </p:to>
                                    </p:animClr>
                                    <p:set>
                                      <p:cBhvr>
                                        <p:cTn id="61" dur="10" fill="hold"/>
                                        <p:tgtEl>
                                          <p:spTgt spid="12"/>
                                        </p:tgtEl>
                                        <p:attrNameLst>
                                          <p:attrName>fill.type</p:attrName>
                                        </p:attrNameLst>
                                      </p:cBhvr>
                                      <p:to>
                                        <p:strVal val="solid"/>
                                      </p:to>
                                    </p:set>
                                    <p:set>
                                      <p:cBhvr>
                                        <p:cTn id="62" dur="10" fill="hold"/>
                                        <p:tgtEl>
                                          <p:spTgt spid="12"/>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 fill="hold"/>
                                        <p:tgtEl>
                                          <p:spTgt spid="14"/>
                                        </p:tgtEl>
                                        <p:attrNameLst>
                                          <p:attrName>fillcolor</p:attrName>
                                        </p:attrNameLst>
                                      </p:cBhvr>
                                      <p:to>
                                        <a:srgbClr val="EE6841"/>
                                      </p:to>
                                    </p:animClr>
                                    <p:set>
                                      <p:cBhvr>
                                        <p:cTn id="65" dur="10" fill="hold"/>
                                        <p:tgtEl>
                                          <p:spTgt spid="14"/>
                                        </p:tgtEl>
                                        <p:attrNameLst>
                                          <p:attrName>fill.type</p:attrName>
                                        </p:attrNameLst>
                                      </p:cBhvr>
                                      <p:to>
                                        <p:strVal val="solid"/>
                                      </p:to>
                                    </p:set>
                                    <p:set>
                                      <p:cBhvr>
                                        <p:cTn id="66" dur="10" fill="hold"/>
                                        <p:tgtEl>
                                          <p:spTgt spid="14"/>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0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4" grpId="0" animBg="1"/>
      <p:bldP spid="15" grpId="0" animBg="1"/>
      <p:bldP spid="16" grpId="0"/>
      <p:bldP spid="21" grpId="0"/>
      <p:bldP spid="22" grpId="0" animBg="1"/>
      <p:bldP spid="25" grpId="0" animBg="1"/>
      <p:bldP spid="26" grpId="0" animBg="1"/>
      <p:bldP spid="27"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3" name="Tijdelijke aanduiding voor datum 3">
            <a:extLst>
              <a:ext uri="{FF2B5EF4-FFF2-40B4-BE49-F238E27FC236}">
                <a16:creationId xmlns:a16="http://schemas.microsoft.com/office/drawing/2014/main" id="{490A6498-DD65-23B8-6944-F49F4C789B37}"/>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7" name="Tijdelijke aanduiding voor dianummer 3">
            <a:extLst>
              <a:ext uri="{FF2B5EF4-FFF2-40B4-BE49-F238E27FC236}">
                <a16:creationId xmlns:a16="http://schemas.microsoft.com/office/drawing/2014/main" id="{A7BFDE05-0123-9798-07BB-B05A96FCD614}"/>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21</a:t>
            </a:fld>
            <a:endParaRPr lang="nl-NL" dirty="0">
              <a:solidFill>
                <a:schemeClr val="tx1"/>
              </a:solidFill>
            </a:endParaRPr>
          </a:p>
        </p:txBody>
      </p:sp>
      <p:sp>
        <p:nvSpPr>
          <p:cNvPr id="20" name="Tekstvak 19">
            <a:extLst>
              <a:ext uri="{FF2B5EF4-FFF2-40B4-BE49-F238E27FC236}">
                <a16:creationId xmlns:a16="http://schemas.microsoft.com/office/drawing/2014/main" id="{758FCAB2-9C06-C6A1-8253-8EA3A97BC467}"/>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Utilizing double symmetry</a:t>
            </a:r>
            <a:endParaRPr lang="nl-NL" i="1" dirty="0"/>
          </a:p>
        </p:txBody>
      </p:sp>
      <p:pic>
        <p:nvPicPr>
          <p:cNvPr id="28" name="Picture 2">
            <a:extLst>
              <a:ext uri="{FF2B5EF4-FFF2-40B4-BE49-F238E27FC236}">
                <a16:creationId xmlns:a16="http://schemas.microsoft.com/office/drawing/2014/main" id="{7A92DA77-9A9F-6358-20BE-0998765BB2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028122"/>
            <a:ext cx="2914650" cy="2590800"/>
          </a:xfrm>
          <a:prstGeom prst="rect">
            <a:avLst/>
          </a:prstGeom>
          <a:noFill/>
          <a:extLst>
            <a:ext uri="{909E8E84-426E-40DD-AFC4-6F175D3DCCD1}">
              <a14:hiddenFill xmlns:a14="http://schemas.microsoft.com/office/drawing/2010/main">
                <a:solidFill>
                  <a:srgbClr val="FFFFFF"/>
                </a:solidFill>
              </a14:hiddenFill>
            </a:ext>
          </a:extLst>
        </p:spPr>
      </p:pic>
      <p:sp>
        <p:nvSpPr>
          <p:cNvPr id="37" name="Tekstvak 36">
            <a:extLst>
              <a:ext uri="{FF2B5EF4-FFF2-40B4-BE49-F238E27FC236}">
                <a16:creationId xmlns:a16="http://schemas.microsoft.com/office/drawing/2014/main" id="{4C415177-DD44-84AA-B0B0-019048A08B30}"/>
              </a:ext>
            </a:extLst>
          </p:cNvPr>
          <p:cNvSpPr txBox="1"/>
          <p:nvPr/>
        </p:nvSpPr>
        <p:spPr>
          <a:xfrm>
            <a:off x="3297529" y="1600463"/>
            <a:ext cx="18897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i="1" dirty="0"/>
              <a:t>σ </a:t>
            </a:r>
            <a:r>
              <a:rPr lang="en-GB" sz="1800" dirty="0"/>
              <a:t>= </a:t>
            </a:r>
            <a:r>
              <a:rPr lang="el-GR" sz="1800" dirty="0"/>
              <a:t>λ</a:t>
            </a:r>
            <a:r>
              <a:rPr lang="en-GB" sz="1800" dirty="0"/>
              <a:t>(tr </a:t>
            </a:r>
            <a:r>
              <a:rPr lang="en-GB" b="1" i="1" dirty="0"/>
              <a:t>ε</a:t>
            </a:r>
            <a:r>
              <a:rPr lang="en-GB" sz="1800" dirty="0"/>
              <a:t>)</a:t>
            </a:r>
            <a:r>
              <a:rPr lang="en-GB" sz="1800" b="1" i="1" dirty="0"/>
              <a:t>I</a:t>
            </a:r>
            <a:r>
              <a:rPr lang="en-GB" sz="1800" dirty="0"/>
              <a:t> + 2</a:t>
            </a:r>
            <a:r>
              <a:rPr lang="el-GR" sz="1800" dirty="0"/>
              <a:t>μ</a:t>
            </a:r>
            <a:r>
              <a:rPr lang="en-GB" b="1" i="1" dirty="0"/>
              <a:t>ε</a:t>
            </a:r>
            <a:endParaRPr kumimoji="0" lang="en-GB" sz="1800" b="1" i="1"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8" name="Tekstvak 37">
            <a:extLst>
              <a:ext uri="{FF2B5EF4-FFF2-40B4-BE49-F238E27FC236}">
                <a16:creationId xmlns:a16="http://schemas.microsoft.com/office/drawing/2014/main" id="{163BF177-6EA5-7F8B-BE0D-5FD95564DE19}"/>
              </a:ext>
            </a:extLst>
          </p:cNvPr>
          <p:cNvSpPr txBox="1"/>
          <p:nvPr/>
        </p:nvSpPr>
        <p:spPr>
          <a:xfrm>
            <a:off x="3389117" y="2362802"/>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39" name="Tekstvak 38">
            <a:extLst>
              <a:ext uri="{FF2B5EF4-FFF2-40B4-BE49-F238E27FC236}">
                <a16:creationId xmlns:a16="http://schemas.microsoft.com/office/drawing/2014/main" id="{88E47554-6CCB-68A5-4ADB-780351EEA7DE}"/>
              </a:ext>
            </a:extLst>
          </p:cNvPr>
          <p:cNvSpPr txBox="1"/>
          <p:nvPr/>
        </p:nvSpPr>
        <p:spPr>
          <a:xfrm>
            <a:off x="3815763" y="2359339"/>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0" name="Tekstvak 39">
            <a:extLst>
              <a:ext uri="{FF2B5EF4-FFF2-40B4-BE49-F238E27FC236}">
                <a16:creationId xmlns:a16="http://schemas.microsoft.com/office/drawing/2014/main" id="{CB6964C3-1895-51F7-ABA9-EB8CB09EDA7B}"/>
              </a:ext>
            </a:extLst>
          </p:cNvPr>
          <p:cNvSpPr txBox="1"/>
          <p:nvPr/>
        </p:nvSpPr>
        <p:spPr>
          <a:xfrm>
            <a:off x="4242409" y="2365945"/>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13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1" name="Tekstvak 40">
            <a:extLst>
              <a:ext uri="{FF2B5EF4-FFF2-40B4-BE49-F238E27FC236}">
                <a16:creationId xmlns:a16="http://schemas.microsoft.com/office/drawing/2014/main" id="{DB04C3A8-E239-6B06-50CF-4B21A976C7C5}"/>
              </a:ext>
            </a:extLst>
          </p:cNvPr>
          <p:cNvSpPr txBox="1"/>
          <p:nvPr/>
        </p:nvSpPr>
        <p:spPr>
          <a:xfrm>
            <a:off x="3383763" y="2789765"/>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baseline="-25000" dirty="0"/>
              <a:t>21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2" name="Tekstvak 41">
            <a:extLst>
              <a:ext uri="{FF2B5EF4-FFF2-40B4-BE49-F238E27FC236}">
                <a16:creationId xmlns:a16="http://schemas.microsoft.com/office/drawing/2014/main" id="{93F03CC2-7DD5-781C-DE3D-6E8ED4537F47}"/>
              </a:ext>
            </a:extLst>
          </p:cNvPr>
          <p:cNvSpPr txBox="1"/>
          <p:nvPr/>
        </p:nvSpPr>
        <p:spPr>
          <a:xfrm>
            <a:off x="3817690" y="2797945"/>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22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3" name="Tekstvak 42">
            <a:extLst>
              <a:ext uri="{FF2B5EF4-FFF2-40B4-BE49-F238E27FC236}">
                <a16:creationId xmlns:a16="http://schemas.microsoft.com/office/drawing/2014/main" id="{34C5A216-C631-65BF-56DD-3C59406BA291}"/>
              </a:ext>
            </a:extLst>
          </p:cNvPr>
          <p:cNvSpPr txBox="1"/>
          <p:nvPr/>
        </p:nvSpPr>
        <p:spPr>
          <a:xfrm>
            <a:off x="4249690" y="2792523"/>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23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4" name="Tekstvak 43">
            <a:extLst>
              <a:ext uri="{FF2B5EF4-FFF2-40B4-BE49-F238E27FC236}">
                <a16:creationId xmlns:a16="http://schemas.microsoft.com/office/drawing/2014/main" id="{478C3704-0EAF-6054-BE08-B2EE5F5AFBB1}"/>
              </a:ext>
            </a:extLst>
          </p:cNvPr>
          <p:cNvSpPr txBox="1"/>
          <p:nvPr/>
        </p:nvSpPr>
        <p:spPr>
          <a:xfrm>
            <a:off x="3380150" y="3195462"/>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31</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5" name="Tekstvak 44">
            <a:extLst>
              <a:ext uri="{FF2B5EF4-FFF2-40B4-BE49-F238E27FC236}">
                <a16:creationId xmlns:a16="http://schemas.microsoft.com/office/drawing/2014/main" id="{F6EE2457-4362-85B9-3B6D-2B06044E7236}"/>
              </a:ext>
            </a:extLst>
          </p:cNvPr>
          <p:cNvSpPr txBox="1"/>
          <p:nvPr/>
        </p:nvSpPr>
        <p:spPr>
          <a:xfrm>
            <a:off x="3812150" y="3208679"/>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32</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6" name="Tekstvak 45">
            <a:extLst>
              <a:ext uri="{FF2B5EF4-FFF2-40B4-BE49-F238E27FC236}">
                <a16:creationId xmlns:a16="http://schemas.microsoft.com/office/drawing/2014/main" id="{37781ED0-9280-D894-1F63-B1C42FE3E55D}"/>
              </a:ext>
            </a:extLst>
          </p:cNvPr>
          <p:cNvSpPr txBox="1"/>
          <p:nvPr/>
        </p:nvSpPr>
        <p:spPr>
          <a:xfrm>
            <a:off x="4245389" y="3203257"/>
            <a:ext cx="432000" cy="432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ε</a:t>
            </a:r>
            <a:r>
              <a:rPr lang="en-GB" i="1" baseline="-25000" dirty="0"/>
              <a:t>33</a:t>
            </a:r>
            <a:endParaRPr lang="nl-NL"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solidFill>
                <a:srgbClr val="000000"/>
              </a:solidFill>
              <a:effectLst/>
              <a:uFillTx/>
              <a:latin typeface="Arial"/>
              <a:ea typeface="Arial"/>
              <a:cs typeface="Arial"/>
              <a:sym typeface="Arial"/>
            </a:endParaRPr>
          </a:p>
        </p:txBody>
      </p:sp>
      <p:sp>
        <p:nvSpPr>
          <p:cNvPr id="47" name="Vierkante haken 46">
            <a:extLst>
              <a:ext uri="{FF2B5EF4-FFF2-40B4-BE49-F238E27FC236}">
                <a16:creationId xmlns:a16="http://schemas.microsoft.com/office/drawing/2014/main" id="{6ED57879-B944-D4C6-88BA-2A6043DAF190}"/>
              </a:ext>
            </a:extLst>
          </p:cNvPr>
          <p:cNvSpPr/>
          <p:nvPr/>
        </p:nvSpPr>
        <p:spPr>
          <a:xfrm>
            <a:off x="3311763" y="2286391"/>
            <a:ext cx="1440000" cy="1440000"/>
          </a:xfrm>
          <a:prstGeom prst="bracketPair">
            <a:avLst/>
          </a:prstGeom>
          <a:no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endParaRPr>
          </a:p>
        </p:txBody>
      </p:sp>
      <p:sp>
        <p:nvSpPr>
          <p:cNvPr id="48" name="Titel 9">
            <a:extLst>
              <a:ext uri="{FF2B5EF4-FFF2-40B4-BE49-F238E27FC236}">
                <a16:creationId xmlns:a16="http://schemas.microsoft.com/office/drawing/2014/main" id="{BAE228D4-2D47-DCB6-F2DC-AC85EDAC4A7E}"/>
              </a:ext>
            </a:extLst>
          </p:cNvPr>
          <p:cNvSpPr txBox="1">
            <a:spLocks/>
          </p:cNvSpPr>
          <p:nvPr/>
        </p:nvSpPr>
        <p:spPr>
          <a:xfrm>
            <a:off x="3127327" y="741499"/>
            <a:ext cx="7443245"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defTabSz="719137">
              <a:lnSpc>
                <a:spcPct val="90000"/>
              </a:lnSpc>
              <a:spcBef>
                <a:spcPts val="1200"/>
              </a:spcBef>
              <a:buClr>
                <a:srgbClr val="FFFFFF"/>
              </a:buClr>
              <a:buSzPct val="100000"/>
              <a:defRPr sz="1600">
                <a:solidFill>
                  <a:srgbClr val="FFFFFF"/>
                </a:solidFill>
              </a:defRPr>
            </a:pPr>
            <a:r>
              <a:rPr lang="en-GB" sz="2800" dirty="0">
                <a:solidFill>
                  <a:srgbClr val="00A6D6"/>
                </a:solidFill>
              </a:rPr>
              <a:t>Benefits from the linear elastic material</a:t>
            </a:r>
          </a:p>
        </p:txBody>
      </p:sp>
      <p:pic>
        <p:nvPicPr>
          <p:cNvPr id="50" name="Picture 4">
            <a:extLst>
              <a:ext uri="{FF2B5EF4-FFF2-40B4-BE49-F238E27FC236}">
                <a16:creationId xmlns:a16="http://schemas.microsoft.com/office/drawing/2014/main" id="{81999F0A-26F7-6CC5-A949-9F5F9E807B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271" y="4028122"/>
            <a:ext cx="2914650" cy="2590800"/>
          </a:xfrm>
          <a:prstGeom prst="rect">
            <a:avLst/>
          </a:prstGeom>
          <a:noFill/>
          <a:extLst>
            <a:ext uri="{909E8E84-426E-40DD-AFC4-6F175D3DCCD1}">
              <a14:hiddenFill xmlns:a14="http://schemas.microsoft.com/office/drawing/2010/main">
                <a:solidFill>
                  <a:srgbClr val="FFFFFF"/>
                </a:solidFill>
              </a14:hiddenFill>
            </a:ext>
          </a:extLst>
        </p:spPr>
      </p:pic>
      <p:sp>
        <p:nvSpPr>
          <p:cNvPr id="51" name="Pijl: rechts 50">
            <a:extLst>
              <a:ext uri="{FF2B5EF4-FFF2-40B4-BE49-F238E27FC236}">
                <a16:creationId xmlns:a16="http://schemas.microsoft.com/office/drawing/2014/main" id="{EA0A1B85-167E-24E8-8811-C2EFAEE9B54A}"/>
              </a:ext>
            </a:extLst>
          </p:cNvPr>
          <p:cNvSpPr/>
          <p:nvPr/>
        </p:nvSpPr>
        <p:spPr>
          <a:xfrm>
            <a:off x="5663472" y="5213991"/>
            <a:ext cx="489071" cy="369330"/>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2" name="Ovaal 51">
            <a:extLst>
              <a:ext uri="{FF2B5EF4-FFF2-40B4-BE49-F238E27FC236}">
                <a16:creationId xmlns:a16="http://schemas.microsoft.com/office/drawing/2014/main" id="{B8BD7A05-93EF-CE6D-0A0D-81C9B632BA22}"/>
              </a:ext>
            </a:extLst>
          </p:cNvPr>
          <p:cNvSpPr/>
          <p:nvPr/>
        </p:nvSpPr>
        <p:spPr>
          <a:xfrm rot="3825175">
            <a:off x="3233904" y="5312768"/>
            <a:ext cx="1260000" cy="569511"/>
          </a:xfrm>
          <a:prstGeom prst="ellips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3" name="Ovaal 52">
            <a:extLst>
              <a:ext uri="{FF2B5EF4-FFF2-40B4-BE49-F238E27FC236}">
                <a16:creationId xmlns:a16="http://schemas.microsoft.com/office/drawing/2014/main" id="{675CC4A7-623D-6A8A-AA15-D0513BAB4D99}"/>
              </a:ext>
            </a:extLst>
          </p:cNvPr>
          <p:cNvSpPr/>
          <p:nvPr/>
        </p:nvSpPr>
        <p:spPr>
          <a:xfrm rot="3825175">
            <a:off x="6066202" y="5325950"/>
            <a:ext cx="1260000" cy="569511"/>
          </a:xfrm>
          <a:prstGeom prst="ellips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0" name="Pijl: rechts 59">
            <a:extLst>
              <a:ext uri="{FF2B5EF4-FFF2-40B4-BE49-F238E27FC236}">
                <a16:creationId xmlns:a16="http://schemas.microsoft.com/office/drawing/2014/main" id="{1DF68126-4D20-EA36-B8EB-5EACA8B9AC21}"/>
              </a:ext>
            </a:extLst>
          </p:cNvPr>
          <p:cNvSpPr/>
          <p:nvPr/>
        </p:nvSpPr>
        <p:spPr>
          <a:xfrm rot="5400000">
            <a:off x="10936660" y="4332785"/>
            <a:ext cx="489071" cy="369330"/>
          </a:xfrm>
          <a:prstGeom prst="rightArrow">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62" name="Picture 2">
            <a:extLst>
              <a:ext uri="{FF2B5EF4-FFF2-40B4-BE49-F238E27FC236}">
                <a16:creationId xmlns:a16="http://schemas.microsoft.com/office/drawing/2014/main" id="{8C2772B1-1514-CD0E-38F2-EB38CD23AF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723" y="5009721"/>
            <a:ext cx="586568" cy="576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a:extLst>
              <a:ext uri="{FF2B5EF4-FFF2-40B4-BE49-F238E27FC236}">
                <a16:creationId xmlns:a16="http://schemas.microsoft.com/office/drawing/2014/main" id="{D170D5F7-CD7E-E73E-60F3-7F857B8AA3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28299" y="5009721"/>
            <a:ext cx="4995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6">
            <a:extLst>
              <a:ext uri="{FF2B5EF4-FFF2-40B4-BE49-F238E27FC236}">
                <a16:creationId xmlns:a16="http://schemas.microsoft.com/office/drawing/2014/main" id="{D7118E11-345F-E11B-D4B5-DAB22BA6F8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27799" y="5009721"/>
            <a:ext cx="592000" cy="576000"/>
          </a:xfrm>
          <a:prstGeom prst="rect">
            <a:avLst/>
          </a:prstGeom>
          <a:noFill/>
          <a:extLst>
            <a:ext uri="{909E8E84-426E-40DD-AFC4-6F175D3DCCD1}">
              <a14:hiddenFill xmlns:a14="http://schemas.microsoft.com/office/drawing/2010/main">
                <a:solidFill>
                  <a:srgbClr val="FFFFFF"/>
                </a:solidFill>
              </a14:hiddenFill>
            </a:ext>
          </a:extLst>
        </p:spPr>
      </p:pic>
      <p:sp>
        <p:nvSpPr>
          <p:cNvPr id="4097" name="Tekstvak 4096">
            <a:extLst>
              <a:ext uri="{FF2B5EF4-FFF2-40B4-BE49-F238E27FC236}">
                <a16:creationId xmlns:a16="http://schemas.microsoft.com/office/drawing/2014/main" id="{F38EDBAF-5CE0-45C8-83C3-B50932333FEA}"/>
              </a:ext>
            </a:extLst>
          </p:cNvPr>
          <p:cNvSpPr txBox="1"/>
          <p:nvPr/>
        </p:nvSpPr>
        <p:spPr>
          <a:xfrm>
            <a:off x="10877605" y="5073014"/>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4098" name="Tekstvak 4097">
            <a:extLst>
              <a:ext uri="{FF2B5EF4-FFF2-40B4-BE49-F238E27FC236}">
                <a16:creationId xmlns:a16="http://schemas.microsoft.com/office/drawing/2014/main" id="{31CEC6CF-59AD-4EDE-DDB4-814271832CB2}"/>
              </a:ext>
            </a:extLst>
          </p:cNvPr>
          <p:cNvSpPr txBox="1"/>
          <p:nvPr/>
        </p:nvSpPr>
        <p:spPr>
          <a:xfrm>
            <a:off x="11431515" y="5066889"/>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4099" name="Tekstvak 4098">
            <a:extLst>
              <a:ext uri="{FF2B5EF4-FFF2-40B4-BE49-F238E27FC236}">
                <a16:creationId xmlns:a16="http://schemas.microsoft.com/office/drawing/2014/main" id="{9A8A1AA2-D7EB-63BE-4846-42A528A54321}"/>
              </a:ext>
            </a:extLst>
          </p:cNvPr>
          <p:cNvSpPr txBox="1"/>
          <p:nvPr/>
        </p:nvSpPr>
        <p:spPr>
          <a:xfrm>
            <a:off x="10210183" y="5088531"/>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pic>
        <p:nvPicPr>
          <p:cNvPr id="4101" name="Picture 10" descr="CPU icon symbol sign 648867 Vector Art at Vecteezy">
            <a:extLst>
              <a:ext uri="{FF2B5EF4-FFF2-40B4-BE49-F238E27FC236}">
                <a16:creationId xmlns:a16="http://schemas.microsoft.com/office/drawing/2014/main" id="{FA58A70E-0A0F-B4FC-A514-38B12B72692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9706828" y="5004587"/>
            <a:ext cx="586266" cy="586266"/>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verticale tekst 18">
            <a:extLst>
              <a:ext uri="{FF2B5EF4-FFF2-40B4-BE49-F238E27FC236}">
                <a16:creationId xmlns:a16="http://schemas.microsoft.com/office/drawing/2014/main" id="{859999C9-449E-4D0F-3239-9023BD20A92D}"/>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#2: decoupling the </a:t>
            </a:r>
            <a:br>
              <a:rPr lang="en-GB" dirty="0"/>
            </a:br>
            <a:r>
              <a:rPr lang="en-GB"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Main take aways</a:t>
            </a:r>
          </a:p>
        </p:txBody>
      </p:sp>
      <p:pic>
        <p:nvPicPr>
          <p:cNvPr id="5" name="Picture 4">
            <a:extLst>
              <a:ext uri="{FF2B5EF4-FFF2-40B4-BE49-F238E27FC236}">
                <a16:creationId xmlns:a16="http://schemas.microsoft.com/office/drawing/2014/main" id="{DA8A9D00-E7B3-A050-D1F0-F2E0ABEF43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9677" y="700837"/>
            <a:ext cx="4995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04A3190-2F6E-1896-CADE-7B688E8DBC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8363" y="725510"/>
            <a:ext cx="586568" cy="57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0FEAEB-5A91-D441-D5DC-96A8ED8DAC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48439" y="725510"/>
            <a:ext cx="592000" cy="576000"/>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0E440731-8524-9FD9-AD6B-6A3249D0894D}"/>
              </a:ext>
            </a:extLst>
          </p:cNvPr>
          <p:cNvSpPr txBox="1"/>
          <p:nvPr/>
        </p:nvSpPr>
        <p:spPr>
          <a:xfrm>
            <a:off x="10798245" y="788803"/>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B3117608-5C9B-45D3-F0ED-7879366728B1}"/>
              </a:ext>
            </a:extLst>
          </p:cNvPr>
          <p:cNvSpPr txBox="1"/>
          <p:nvPr/>
        </p:nvSpPr>
        <p:spPr>
          <a:xfrm>
            <a:off x="11352155" y="782678"/>
            <a:ext cx="4572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Arial"/>
                <a:ea typeface="Arial"/>
                <a:cs typeface="Arial"/>
                <a:sym typeface="Arial"/>
              </a:rPr>
              <a:t>+</a:t>
            </a:r>
            <a:endParaRPr kumimoji="0" lang="nl-NL" sz="2400" b="1"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13" name="Tabel 12">
            <a:extLst>
              <a:ext uri="{FF2B5EF4-FFF2-40B4-BE49-F238E27FC236}">
                <a16:creationId xmlns:a16="http://schemas.microsoft.com/office/drawing/2014/main" id="{9891CA93-AAF0-C87C-A0CB-73A11D473E71}"/>
              </a:ext>
            </a:extLst>
          </p:cNvPr>
          <p:cNvGraphicFramePr>
            <a:graphicFrameLocks noGrp="1"/>
          </p:cNvGraphicFramePr>
          <p:nvPr>
            <p:extLst>
              <p:ext uri="{D42A27DB-BD31-4B8C-83A1-F6EECF244321}">
                <p14:modId xmlns:p14="http://schemas.microsoft.com/office/powerpoint/2010/main" val="3310922196"/>
              </p:ext>
            </p:extLst>
          </p:nvPr>
        </p:nvGraphicFramePr>
        <p:xfrm>
          <a:off x="8722381" y="1288549"/>
          <a:ext cx="3312000" cy="193080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solidFill>
                      <a:schemeClr val="tx2">
                        <a:lumMod val="20000"/>
                        <a:lumOff val="80000"/>
                      </a:schemeClr>
                    </a:solidFill>
                  </a:tcPr>
                </a:tc>
                <a:extLst>
                  <a:ext uri="{0D108BD9-81ED-4DB2-BD59-A6C34878D82A}">
                    <a16:rowId xmlns:a16="http://schemas.microsoft.com/office/drawing/2014/main" val="2583516258"/>
                  </a:ext>
                </a:extLst>
              </a:tr>
            </a:tbl>
          </a:graphicData>
        </a:graphic>
      </p:graphicFrame>
      <p:graphicFrame>
        <p:nvGraphicFramePr>
          <p:cNvPr id="14" name="Tabel 13">
            <a:extLst>
              <a:ext uri="{FF2B5EF4-FFF2-40B4-BE49-F238E27FC236}">
                <a16:creationId xmlns:a16="http://schemas.microsoft.com/office/drawing/2014/main" id="{D3375AEA-0DDD-B3AC-7363-CDFD71FD765A}"/>
              </a:ext>
            </a:extLst>
          </p:cNvPr>
          <p:cNvGraphicFramePr>
            <a:graphicFrameLocks noGrp="1"/>
          </p:cNvGraphicFramePr>
          <p:nvPr>
            <p:extLst>
              <p:ext uri="{D42A27DB-BD31-4B8C-83A1-F6EECF244321}">
                <p14:modId xmlns:p14="http://schemas.microsoft.com/office/powerpoint/2010/main" val="1061367219"/>
              </p:ext>
            </p:extLst>
          </p:nvPr>
        </p:nvGraphicFramePr>
        <p:xfrm>
          <a:off x="8718048" y="1294571"/>
          <a:ext cx="3312000" cy="236016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chemeClr val="tx2">
                        <a:lumMod val="20000"/>
                        <a:lumOff val="80000"/>
                      </a:schemeClr>
                    </a:solidFill>
                  </a:tcPr>
                </a:tc>
                <a:extLst>
                  <a:ext uri="{0D108BD9-81ED-4DB2-BD59-A6C34878D82A}">
                    <a16:rowId xmlns:a16="http://schemas.microsoft.com/office/drawing/2014/main" val="2583516258"/>
                  </a:ext>
                </a:extLst>
              </a:tr>
              <a:tr h="396000">
                <a:tc>
                  <a:txBody>
                    <a:bodyPr/>
                    <a:lstStyle/>
                    <a:p>
                      <a:pPr algn="ctr">
                        <a:defRPr sz="1800"/>
                      </a:pPr>
                      <a:r>
                        <a:rPr lang="en-GB" sz="1400" b="1" dirty="0">
                          <a:solidFill>
                            <a:schemeClr val="accent1"/>
                          </a:solidFill>
                        </a:rPr>
                        <a:t>Symmetry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noFill/>
                  </a:tcPr>
                </a:tc>
                <a:tc>
                  <a:txBody>
                    <a:bodyPr/>
                    <a:lstStyle/>
                    <a:p>
                      <a:pPr algn="ctr">
                        <a:defRPr sz="1800"/>
                      </a:pPr>
                      <a:r>
                        <a:rPr lang="en-GB" sz="1400" dirty="0"/>
                        <a:t>5.76x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noFill/>
                  </a:tcPr>
                </a:tc>
                <a:extLst>
                  <a:ext uri="{0D108BD9-81ED-4DB2-BD59-A6C34878D82A}">
                    <a16:rowId xmlns:a16="http://schemas.microsoft.com/office/drawing/2014/main" val="875795443"/>
                  </a:ext>
                </a:extLst>
              </a:tr>
            </a:tbl>
          </a:graphicData>
        </a:graphic>
      </p:graphicFrame>
      <p:graphicFrame>
        <p:nvGraphicFramePr>
          <p:cNvPr id="16" name="Tabel 15">
            <a:extLst>
              <a:ext uri="{FF2B5EF4-FFF2-40B4-BE49-F238E27FC236}">
                <a16:creationId xmlns:a16="http://schemas.microsoft.com/office/drawing/2014/main" id="{6B3B0FAD-884A-3501-B204-02E8727DA1B8}"/>
              </a:ext>
            </a:extLst>
          </p:cNvPr>
          <p:cNvGraphicFramePr>
            <a:graphicFrameLocks noGrp="1"/>
          </p:cNvGraphicFramePr>
          <p:nvPr>
            <p:extLst>
              <p:ext uri="{D42A27DB-BD31-4B8C-83A1-F6EECF244321}">
                <p14:modId xmlns:p14="http://schemas.microsoft.com/office/powerpoint/2010/main" val="2877063584"/>
              </p:ext>
            </p:extLst>
          </p:nvPr>
        </p:nvGraphicFramePr>
        <p:xfrm>
          <a:off x="8722351" y="1292826"/>
          <a:ext cx="3312000" cy="2789520"/>
        </p:xfrm>
        <a:graphic>
          <a:graphicData uri="http://schemas.openxmlformats.org/drawingml/2006/table">
            <a:tbl>
              <a:tblPr firstRow="1" bandRow="1">
                <a:tableStyleId>{4C3C2611-4C71-4FC5-86AE-919BDF0F9419}</a:tableStyleId>
              </a:tblPr>
              <a:tblGrid>
                <a:gridCol w="1548000">
                  <a:extLst>
                    <a:ext uri="{9D8B030D-6E8A-4147-A177-3AD203B41FA5}">
                      <a16:colId xmlns:a16="http://schemas.microsoft.com/office/drawing/2014/main" val="3883405353"/>
                    </a:ext>
                  </a:extLst>
                </a:gridCol>
                <a:gridCol w="1764000">
                  <a:extLst>
                    <a:ext uri="{9D8B030D-6E8A-4147-A177-3AD203B41FA5}">
                      <a16:colId xmlns:a16="http://schemas.microsoft.com/office/drawing/2014/main" val="1346802272"/>
                    </a:ext>
                  </a:extLst>
                </a:gridCol>
              </a:tblGrid>
              <a:tr h="612000">
                <a:tc>
                  <a:txBody>
                    <a:bodyPr/>
                    <a:lstStyle/>
                    <a:p>
                      <a:pPr algn="ctr">
                        <a:defRPr sz="1800" b="0">
                          <a:solidFill>
                            <a:srgbClr val="000000"/>
                          </a:solidFill>
                        </a:defRPr>
                      </a:pPr>
                      <a:r>
                        <a:rPr lang="en-GB" sz="1400" b="1" dirty="0">
                          <a:solidFill>
                            <a:srgbClr val="FFFFFF"/>
                          </a:solidFill>
                        </a:rPr>
                        <a:t>Implementation</a:t>
                      </a:r>
                      <a:endParaRPr sz="1400" b="1" dirty="0">
                        <a:solidFill>
                          <a:srgbClr val="FFFFFF"/>
                        </a:solidFill>
                      </a:endParaRPr>
                    </a:p>
                  </a:txBody>
                  <a:tcPr marL="108000" marR="108000" marT="108000" marB="108000" anchor="ctr" horzOverflow="overflow">
                    <a:lnL w="12700">
                      <a:miter lim="400000"/>
                    </a:lnL>
                    <a:lnR w="12700">
                      <a:solidFill>
                        <a:schemeClr val="accent2"/>
                      </a:solidFill>
                    </a:lnR>
                    <a:lnT w="12700">
                      <a:miter lim="400000"/>
                    </a:lnT>
                    <a:lnB w="12700">
                      <a:noFill/>
                      <a:miter lim="400000"/>
                    </a:lnB>
                  </a:tcPr>
                </a:tc>
                <a:tc>
                  <a:txBody>
                    <a:bodyPr/>
                    <a:lstStyle/>
                    <a:p>
                      <a:pPr algn="ctr">
                        <a:defRPr sz="1800" b="0">
                          <a:solidFill>
                            <a:srgbClr val="000000"/>
                          </a:solidFill>
                        </a:defRPr>
                      </a:pPr>
                      <a:r>
                        <a:rPr lang="en-GB" sz="1400" b="1" dirty="0">
                          <a:solidFill>
                            <a:srgbClr val="FFFFFF"/>
                          </a:solidFill>
                        </a:rPr>
                        <a:t>Total computation speed-up</a:t>
                      </a:r>
                      <a:endParaRPr sz="1400" b="1" dirty="0">
                        <a:solidFill>
                          <a:srgbClr val="FFFFFF"/>
                        </a:solidFill>
                      </a:endParaRPr>
                    </a:p>
                  </a:txBody>
                  <a:tcPr marL="108000" marR="108000" marT="108000" marB="108000" anchor="ctr" horzOverflow="overflow">
                    <a:lnL w="12700">
                      <a:solidFill>
                        <a:schemeClr val="accent2"/>
                      </a:solidFill>
                    </a:lnL>
                    <a:lnR w="12700">
                      <a:miter lim="400000"/>
                    </a:lnR>
                    <a:lnT w="12700">
                      <a:miter lim="400000"/>
                    </a:lnT>
                    <a:lnB w="12700">
                      <a:noFill/>
                      <a:miter lim="400000"/>
                    </a:lnB>
                  </a:tcPr>
                </a:tc>
                <a:extLst>
                  <a:ext uri="{0D108BD9-81ED-4DB2-BD59-A6C34878D82A}">
                    <a16:rowId xmlns:a16="http://schemas.microsoft.com/office/drawing/2014/main" val="95436898"/>
                  </a:ext>
                </a:extLst>
              </a:tr>
              <a:tr h="396000">
                <a:tc>
                  <a:txBody>
                    <a:bodyPr/>
                    <a:lstStyle/>
                    <a:p>
                      <a:pPr algn="ctr">
                        <a:defRPr sz="1800"/>
                      </a:pPr>
                      <a:r>
                        <a:rPr lang="en-GB" sz="1400" b="1" dirty="0">
                          <a:solidFill>
                            <a:schemeClr val="accent1"/>
                          </a:solidFill>
                        </a:rPr>
                        <a:t>GPU baseline</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rgbClr val="F2F2F2"/>
                    </a:solidFill>
                  </a:tcPr>
                </a:tc>
                <a:tc>
                  <a:txBody>
                    <a:bodyPr/>
                    <a:lstStyle/>
                    <a:p>
                      <a:pPr algn="ctr">
                        <a:defRPr sz="1800"/>
                      </a:pPr>
                      <a:r>
                        <a:rPr lang="en-GB" sz="1400" dirty="0"/>
                        <a:t>2.90x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rgbClr val="F2F2F2"/>
                    </a:solidFill>
                  </a:tcPr>
                </a:tc>
                <a:extLst>
                  <a:ext uri="{0D108BD9-81ED-4DB2-BD59-A6C34878D82A}">
                    <a16:rowId xmlns:a16="http://schemas.microsoft.com/office/drawing/2014/main" val="3452184266"/>
                  </a:ext>
                </a:extLst>
              </a:tr>
              <a:tr h="396000">
                <a:tc>
                  <a:txBody>
                    <a:bodyPr/>
                    <a:lstStyle/>
                    <a:p>
                      <a:pPr algn="ctr">
                        <a:defRPr sz="1800"/>
                      </a:pPr>
                      <a:r>
                        <a:rPr lang="en-GB" sz="1400" b="1" dirty="0">
                          <a:solidFill>
                            <a:schemeClr val="accent1"/>
                          </a:solidFill>
                        </a:rPr>
                        <a:t>Opt. memory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3.43x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953160733"/>
                  </a:ext>
                </a:extLst>
              </a:tr>
              <a:tr h="396000">
                <a:tc>
                  <a:txBody>
                    <a:bodyPr/>
                    <a:lstStyle/>
                    <a:p>
                      <a:pPr algn="ctr">
                        <a:defRPr sz="1800"/>
                      </a:pPr>
                      <a:r>
                        <a:rPr lang="en-GB" sz="1400" b="1" dirty="0">
                          <a:solidFill>
                            <a:schemeClr val="accent1"/>
                          </a:solidFill>
                        </a:rPr>
                        <a:t>Decoupling</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solidFill>
                      <a:schemeClr val="tx2">
                        <a:lumMod val="20000"/>
                        <a:lumOff val="80000"/>
                      </a:schemeClr>
                    </a:solidFill>
                  </a:tcPr>
                </a:tc>
                <a:tc>
                  <a:txBody>
                    <a:bodyPr/>
                    <a:lstStyle/>
                    <a:p>
                      <a:pPr algn="ctr">
                        <a:defRPr sz="1800"/>
                      </a:pPr>
                      <a:r>
                        <a:rPr lang="en-GB" sz="1400" dirty="0"/>
                        <a:t>5.55x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solidFill>
                      <a:schemeClr val="tx2">
                        <a:lumMod val="20000"/>
                        <a:lumOff val="80000"/>
                      </a:schemeClr>
                    </a:solidFill>
                  </a:tcPr>
                </a:tc>
                <a:extLst>
                  <a:ext uri="{0D108BD9-81ED-4DB2-BD59-A6C34878D82A}">
                    <a16:rowId xmlns:a16="http://schemas.microsoft.com/office/drawing/2014/main" val="2583516258"/>
                  </a:ext>
                </a:extLst>
              </a:tr>
              <a:tr h="396000">
                <a:tc>
                  <a:txBody>
                    <a:bodyPr/>
                    <a:lstStyle/>
                    <a:p>
                      <a:pPr algn="ctr">
                        <a:defRPr sz="1800"/>
                      </a:pPr>
                      <a:r>
                        <a:rPr lang="en-GB" sz="1400" b="1" dirty="0">
                          <a:solidFill>
                            <a:schemeClr val="accent1"/>
                          </a:solidFill>
                        </a:rPr>
                        <a:t>Symmetry</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noFill/>
                      <a:miter lim="400000"/>
                    </a:lnB>
                    <a:noFill/>
                  </a:tcPr>
                </a:tc>
                <a:tc>
                  <a:txBody>
                    <a:bodyPr/>
                    <a:lstStyle/>
                    <a:p>
                      <a:pPr algn="ctr">
                        <a:defRPr sz="1800"/>
                      </a:pPr>
                      <a:r>
                        <a:rPr lang="en-GB" sz="1400" dirty="0"/>
                        <a:t>5.76x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noFill/>
                      <a:miter lim="400000"/>
                    </a:lnB>
                    <a:noFill/>
                  </a:tcPr>
                </a:tc>
                <a:extLst>
                  <a:ext uri="{0D108BD9-81ED-4DB2-BD59-A6C34878D82A}">
                    <a16:rowId xmlns:a16="http://schemas.microsoft.com/office/drawing/2014/main" val="875795443"/>
                  </a:ext>
                </a:extLst>
              </a:tr>
              <a:tr h="396000">
                <a:tc>
                  <a:txBody>
                    <a:bodyPr/>
                    <a:lstStyle/>
                    <a:p>
                      <a:pPr algn="ctr">
                        <a:defRPr sz="1800"/>
                      </a:pPr>
                      <a:r>
                        <a:rPr lang="en-GB" sz="1400" b="1" dirty="0">
                          <a:solidFill>
                            <a:schemeClr val="accent1"/>
                          </a:solidFill>
                        </a:rPr>
                        <a:t>Symmetry 2x</a:t>
                      </a:r>
                      <a:endParaRPr sz="1400" b="1" dirty="0">
                        <a:solidFill>
                          <a:schemeClr val="accent1"/>
                        </a:solidFill>
                      </a:endParaRPr>
                    </a:p>
                  </a:txBody>
                  <a:tcPr marL="108000" marR="108000" marT="108000" marB="108000" anchor="ctr" horzOverflow="overflow">
                    <a:lnL w="12700">
                      <a:miter lim="400000"/>
                    </a:lnL>
                    <a:lnR w="12700" cap="flat" cmpd="sng" algn="ctr">
                      <a:solidFill>
                        <a:schemeClr val="accent2"/>
                      </a:solidFill>
                      <a:prstDash val="solid"/>
                      <a:round/>
                      <a:headEnd type="none" w="med" len="med"/>
                      <a:tailEnd type="none" w="med" len="med"/>
                    </a:lnR>
                    <a:lnT w="12700">
                      <a:noFill/>
                      <a:miter lim="400000"/>
                    </a:lnT>
                    <a:lnB w="12700">
                      <a:miter lim="400000"/>
                    </a:lnB>
                    <a:solidFill>
                      <a:schemeClr val="tx2">
                        <a:lumMod val="40000"/>
                        <a:lumOff val="60000"/>
                      </a:schemeClr>
                    </a:solidFill>
                  </a:tcPr>
                </a:tc>
                <a:tc>
                  <a:txBody>
                    <a:bodyPr/>
                    <a:lstStyle/>
                    <a:p>
                      <a:pPr algn="ctr">
                        <a:defRPr sz="1800"/>
                      </a:pPr>
                      <a:r>
                        <a:rPr lang="en-GB" sz="1400" dirty="0"/>
                        <a:t>4.55x</a:t>
                      </a:r>
                      <a:endParaRPr sz="1400" dirty="0"/>
                    </a:p>
                  </a:txBody>
                  <a:tcPr marL="108000" marR="108000" marT="108000" marB="108000" anchor="ctr" horzOverflow="overflow">
                    <a:lnL w="12700" cap="flat" cmpd="sng" algn="ctr">
                      <a:solidFill>
                        <a:schemeClr val="accent2"/>
                      </a:solidFill>
                      <a:prstDash val="solid"/>
                      <a:round/>
                      <a:headEnd type="none" w="med" len="med"/>
                      <a:tailEnd type="none" w="med" len="med"/>
                    </a:lnL>
                    <a:lnR w="12700">
                      <a:noFill/>
                      <a:miter lim="400000"/>
                    </a:lnR>
                    <a:lnT w="12700">
                      <a:noFill/>
                      <a:miter lim="400000"/>
                    </a:lnT>
                    <a:lnB w="12700">
                      <a:miter lim="400000"/>
                    </a:lnB>
                    <a:solidFill>
                      <a:schemeClr val="tx2">
                        <a:lumMod val="40000"/>
                        <a:lumOff val="60000"/>
                      </a:schemeClr>
                    </a:solidFill>
                  </a:tcPr>
                </a:tc>
                <a:extLst>
                  <a:ext uri="{0D108BD9-81ED-4DB2-BD59-A6C34878D82A}">
                    <a16:rowId xmlns:a16="http://schemas.microsoft.com/office/drawing/2014/main" val="3330255246"/>
                  </a:ext>
                </a:extLst>
              </a:tr>
            </a:tbl>
          </a:graphicData>
        </a:graphic>
      </p:graphicFrame>
      <p:sp>
        <p:nvSpPr>
          <p:cNvPr id="61" name="Ovaal 60">
            <a:extLst>
              <a:ext uri="{FF2B5EF4-FFF2-40B4-BE49-F238E27FC236}">
                <a16:creationId xmlns:a16="http://schemas.microsoft.com/office/drawing/2014/main" id="{BEE721F7-EB11-3802-2F64-3130AB4B64E3}"/>
              </a:ext>
            </a:extLst>
          </p:cNvPr>
          <p:cNvSpPr/>
          <p:nvPr/>
        </p:nvSpPr>
        <p:spPr>
          <a:xfrm>
            <a:off x="10891515" y="3599514"/>
            <a:ext cx="540000" cy="540000"/>
          </a:xfrm>
          <a:prstGeom prst="ellips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08961315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 fill="hold"/>
                                        <p:tgtEl>
                                          <p:spTgt spid="39"/>
                                        </p:tgtEl>
                                        <p:attrNameLst>
                                          <p:attrName>fillcolor</p:attrName>
                                        </p:attrNameLst>
                                      </p:cBhvr>
                                      <p:to>
                                        <a:srgbClr val="009B77"/>
                                      </p:to>
                                    </p:animClr>
                                    <p:set>
                                      <p:cBhvr>
                                        <p:cTn id="37" dur="10" fill="hold"/>
                                        <p:tgtEl>
                                          <p:spTgt spid="39"/>
                                        </p:tgtEl>
                                        <p:attrNameLst>
                                          <p:attrName>fill.type</p:attrName>
                                        </p:attrNameLst>
                                      </p:cBhvr>
                                      <p:to>
                                        <p:strVal val="solid"/>
                                      </p:to>
                                    </p:set>
                                    <p:set>
                                      <p:cBhvr>
                                        <p:cTn id="38" dur="10" fill="hold"/>
                                        <p:tgtEl>
                                          <p:spTgt spid="39"/>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 fill="hold"/>
                                        <p:tgtEl>
                                          <p:spTgt spid="41"/>
                                        </p:tgtEl>
                                        <p:attrNameLst>
                                          <p:attrName>fillcolor</p:attrName>
                                        </p:attrNameLst>
                                      </p:cBhvr>
                                      <p:to>
                                        <a:srgbClr val="009B77"/>
                                      </p:to>
                                    </p:animClr>
                                    <p:set>
                                      <p:cBhvr>
                                        <p:cTn id="41" dur="10" fill="hold"/>
                                        <p:tgtEl>
                                          <p:spTgt spid="41"/>
                                        </p:tgtEl>
                                        <p:attrNameLst>
                                          <p:attrName>fill.type</p:attrName>
                                        </p:attrNameLst>
                                      </p:cBhvr>
                                      <p:to>
                                        <p:strVal val="solid"/>
                                      </p:to>
                                    </p:set>
                                    <p:set>
                                      <p:cBhvr>
                                        <p:cTn id="42" dur="10" fill="hold"/>
                                        <p:tgtEl>
                                          <p:spTgt spid="41"/>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10" fill="hold"/>
                                        <p:tgtEl>
                                          <p:spTgt spid="40"/>
                                        </p:tgtEl>
                                        <p:attrNameLst>
                                          <p:attrName>fillcolor</p:attrName>
                                        </p:attrNameLst>
                                      </p:cBhvr>
                                      <p:to>
                                        <a:srgbClr val="D39B0F"/>
                                      </p:to>
                                    </p:animClr>
                                    <p:set>
                                      <p:cBhvr>
                                        <p:cTn id="47" dur="10" fill="hold"/>
                                        <p:tgtEl>
                                          <p:spTgt spid="40"/>
                                        </p:tgtEl>
                                        <p:attrNameLst>
                                          <p:attrName>fill.type</p:attrName>
                                        </p:attrNameLst>
                                      </p:cBhvr>
                                      <p:to>
                                        <p:strVal val="solid"/>
                                      </p:to>
                                    </p:set>
                                    <p:set>
                                      <p:cBhvr>
                                        <p:cTn id="48" dur="1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 fill="hold"/>
                                        <p:tgtEl>
                                          <p:spTgt spid="44"/>
                                        </p:tgtEl>
                                        <p:attrNameLst>
                                          <p:attrName>fillcolor</p:attrName>
                                        </p:attrNameLst>
                                      </p:cBhvr>
                                      <p:to>
                                        <a:srgbClr val="D39B0F"/>
                                      </p:to>
                                    </p:animClr>
                                    <p:set>
                                      <p:cBhvr>
                                        <p:cTn id="51" dur="10" fill="hold"/>
                                        <p:tgtEl>
                                          <p:spTgt spid="44"/>
                                        </p:tgtEl>
                                        <p:attrNameLst>
                                          <p:attrName>fill.type</p:attrName>
                                        </p:attrNameLst>
                                      </p:cBhvr>
                                      <p:to>
                                        <p:strVal val="solid"/>
                                      </p:to>
                                    </p:set>
                                    <p:set>
                                      <p:cBhvr>
                                        <p:cTn id="52" dur="10" fill="hold"/>
                                        <p:tgtEl>
                                          <p:spTgt spid="44"/>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43"/>
                                        </p:tgtEl>
                                        <p:attrNameLst>
                                          <p:attrName>fillcolor</p:attrName>
                                        </p:attrNameLst>
                                      </p:cBhvr>
                                      <p:to>
                                        <a:srgbClr val="EE6841"/>
                                      </p:to>
                                    </p:animClr>
                                    <p:set>
                                      <p:cBhvr>
                                        <p:cTn id="57" dur="10" fill="hold"/>
                                        <p:tgtEl>
                                          <p:spTgt spid="43"/>
                                        </p:tgtEl>
                                        <p:attrNameLst>
                                          <p:attrName>fill.type</p:attrName>
                                        </p:attrNameLst>
                                      </p:cBhvr>
                                      <p:to>
                                        <p:strVal val="solid"/>
                                      </p:to>
                                    </p:set>
                                    <p:set>
                                      <p:cBhvr>
                                        <p:cTn id="58" dur="10" fill="hold"/>
                                        <p:tgtEl>
                                          <p:spTgt spid="43"/>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 fill="hold"/>
                                        <p:tgtEl>
                                          <p:spTgt spid="45"/>
                                        </p:tgtEl>
                                        <p:attrNameLst>
                                          <p:attrName>fillcolor</p:attrName>
                                        </p:attrNameLst>
                                      </p:cBhvr>
                                      <p:to>
                                        <a:srgbClr val="EE6841"/>
                                      </p:to>
                                    </p:animClr>
                                    <p:set>
                                      <p:cBhvr>
                                        <p:cTn id="61" dur="10" fill="hold"/>
                                        <p:tgtEl>
                                          <p:spTgt spid="45"/>
                                        </p:tgtEl>
                                        <p:attrNameLst>
                                          <p:attrName>fill.type</p:attrName>
                                        </p:attrNameLst>
                                      </p:cBhvr>
                                      <p:to>
                                        <p:strVal val="solid"/>
                                      </p:to>
                                    </p:set>
                                    <p:set>
                                      <p:cBhvr>
                                        <p:cTn id="62" dur="10" fill="hold"/>
                                        <p:tgtEl>
                                          <p:spTgt spid="45"/>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09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09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09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P spid="42" grpId="0"/>
      <p:bldP spid="43" grpId="0"/>
      <p:bldP spid="44" grpId="0"/>
      <p:bldP spid="45" grpId="0"/>
      <p:bldP spid="46" grpId="0"/>
      <p:bldP spid="47" grpId="0" animBg="1"/>
      <p:bldP spid="51" grpId="0" animBg="1"/>
      <p:bldP spid="52" grpId="0" animBg="1"/>
      <p:bldP spid="53" grpId="0" animBg="1"/>
      <p:bldP spid="60" grpId="0" animBg="1"/>
      <p:bldP spid="4097" grpId="0"/>
      <p:bldP spid="4098" grpId="0"/>
      <p:bldP spid="4099" grpId="0"/>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Rechthoek 1">
            <a:extLst>
              <a:ext uri="{FF2B5EF4-FFF2-40B4-BE49-F238E27FC236}">
                <a16:creationId xmlns:a16="http://schemas.microsoft.com/office/drawing/2014/main" id="{EF64F454-A0EF-A2C3-9381-D12A90C8BC9D}"/>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 name="Tijdelijke aanduiding voor datum 3">
            <a:extLst>
              <a:ext uri="{FF2B5EF4-FFF2-40B4-BE49-F238E27FC236}">
                <a16:creationId xmlns:a16="http://schemas.microsoft.com/office/drawing/2014/main" id="{490A6498-DD65-23B8-6944-F49F4C789B37}"/>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7" name="Tijdelijke aanduiding voor dianummer 3">
            <a:extLst>
              <a:ext uri="{FF2B5EF4-FFF2-40B4-BE49-F238E27FC236}">
                <a16:creationId xmlns:a16="http://schemas.microsoft.com/office/drawing/2014/main" id="{A7BFDE05-0123-9798-07BB-B05A96FCD614}"/>
              </a:ext>
            </a:extLst>
          </p:cNvPr>
          <p:cNvSpPr>
            <a:spLocks noGrp="1"/>
          </p:cNvSpPr>
          <p:nvPr>
            <p:ph type="sldNum" sz="quarter" idx="2"/>
          </p:nvPr>
        </p:nvSpPr>
        <p:spPr>
          <a:xfrm>
            <a:off x="11387042" y="6240205"/>
            <a:ext cx="84959" cy="184666"/>
          </a:xfrm>
        </p:spPr>
        <p:txBody>
          <a:bodyPr/>
          <a:lstStyle/>
          <a:p>
            <a:fld id="{86CB4B4D-7CA3-9044-876B-883B54F8677D}" type="slidenum">
              <a:rPr lang="nl-NL" smtClean="0">
                <a:solidFill>
                  <a:schemeClr val="tx1"/>
                </a:solidFill>
              </a:rPr>
              <a:t>22</a:t>
            </a:fld>
            <a:endParaRPr lang="nl-NL" dirty="0">
              <a:solidFill>
                <a:schemeClr val="tx1"/>
              </a:solidFill>
            </a:endParaRPr>
          </a:p>
        </p:txBody>
      </p:sp>
      <p:sp>
        <p:nvSpPr>
          <p:cNvPr id="48" name="Titel 9">
            <a:extLst>
              <a:ext uri="{FF2B5EF4-FFF2-40B4-BE49-F238E27FC236}">
                <a16:creationId xmlns:a16="http://schemas.microsoft.com/office/drawing/2014/main" id="{BAE228D4-2D47-DCB6-F2DC-AC85EDAC4A7E}"/>
              </a:ext>
            </a:extLst>
          </p:cNvPr>
          <p:cNvSpPr txBox="1">
            <a:spLocks/>
          </p:cNvSpPr>
          <p:nvPr/>
        </p:nvSpPr>
        <p:spPr>
          <a:xfrm>
            <a:off x="3127327" y="741499"/>
            <a:ext cx="7443245"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800" dirty="0"/>
              <a:t>Lessons learned</a:t>
            </a:r>
            <a:endParaRPr lang="en-GB" sz="2800" dirty="0">
              <a:solidFill>
                <a:srgbClr val="00A6D6"/>
              </a:solidFill>
            </a:endParaRPr>
          </a:p>
        </p:txBody>
      </p:sp>
      <p:sp>
        <p:nvSpPr>
          <p:cNvPr id="4" name="Tijdelijke aanduiding voor verticale tekst 18">
            <a:extLst>
              <a:ext uri="{FF2B5EF4-FFF2-40B4-BE49-F238E27FC236}">
                <a16:creationId xmlns:a16="http://schemas.microsoft.com/office/drawing/2014/main" id="{859999C9-449E-4D0F-3239-9023BD20A92D}"/>
              </a:ext>
            </a:extLst>
          </p:cNvPr>
          <p:cNvSpPr txBox="1"/>
          <p:nvPr/>
        </p:nvSpPr>
        <p:spPr>
          <a:xfrm>
            <a:off x="698501" y="1591899"/>
            <a:ext cx="2418772" cy="3811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#1: understanding the memory</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#2: decoupling the </a:t>
            </a:r>
            <a:br>
              <a:rPr lang="en-GB" dirty="0"/>
            </a:br>
            <a:r>
              <a:rPr lang="en-GB" dirty="0"/>
              <a:t>problem </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#3: extract problem specific benefits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Optimization #4: reducing idle </a:t>
            </a:r>
            <a:br>
              <a:rPr lang="en-GB" dirty="0"/>
            </a:br>
            <a:r>
              <a:rPr lang="en-GB" dirty="0"/>
              <a:t>GPU time</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Main take aways</a:t>
            </a:r>
          </a:p>
        </p:txBody>
      </p:sp>
      <p:sp>
        <p:nvSpPr>
          <p:cNvPr id="5" name="Tijdelijke aanduiding voor verticale tekst 10">
            <a:extLst>
              <a:ext uri="{FF2B5EF4-FFF2-40B4-BE49-F238E27FC236}">
                <a16:creationId xmlns:a16="http://schemas.microsoft.com/office/drawing/2014/main" id="{A23913F4-5179-7D69-6A2C-29D9AA1FE5C7}"/>
              </a:ext>
            </a:extLst>
          </p:cNvPr>
          <p:cNvSpPr txBox="1">
            <a:spLocks noGrp="1"/>
          </p:cNvSpPr>
          <p:nvPr>
            <p:ph type="body" idx="1"/>
          </p:nvPr>
        </p:nvSpPr>
        <p:spPr>
          <a:xfrm>
            <a:off x="3243805" y="1485756"/>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GPU theory has been explained</a:t>
            </a:r>
          </a:p>
          <a:p>
            <a:pPr marL="285750" lvl="2" indent="-285750">
              <a:buClr>
                <a:srgbClr val="00A6D6"/>
              </a:buClr>
              <a:buFont typeface="Arial" panose="020B0604020202020204" pitchFamily="34" charset="0"/>
              <a:buChar char="•"/>
            </a:pPr>
            <a:r>
              <a:rPr lang="en-GB" b="0" dirty="0">
                <a:solidFill>
                  <a:schemeClr val="tx1"/>
                </a:solidFill>
              </a:rPr>
              <a:t>Utilizing even a simple GPU-implementation can result in a significant speed-up</a:t>
            </a:r>
          </a:p>
          <a:p>
            <a:pPr marL="285750" lvl="4" indent="-285750">
              <a:buClr>
                <a:srgbClr val="00A6D6"/>
              </a:buClr>
              <a:buFont typeface="Arial" panose="020B0604020202020204" pitchFamily="34" charset="0"/>
              <a:buChar char="•"/>
            </a:pPr>
            <a:r>
              <a:rPr lang="en-GB" b="0" dirty="0">
                <a:solidFill>
                  <a:schemeClr val="tx1"/>
                </a:solidFill>
              </a:rPr>
              <a:t>The optimal implementation overlaps calculations and memory transfers</a:t>
            </a:r>
          </a:p>
          <a:p>
            <a:pPr marL="285750" lvl="4" indent="-285750">
              <a:buClr>
                <a:srgbClr val="00A6D6"/>
              </a:buClr>
              <a:buFont typeface="Arial" panose="020B0604020202020204" pitchFamily="34" charset="0"/>
              <a:buChar char="•"/>
            </a:pPr>
            <a:r>
              <a:rPr lang="en-GB" b="0" dirty="0">
                <a:solidFill>
                  <a:schemeClr val="tx1"/>
                </a:solidFill>
              </a:rPr>
              <a:t>Depends on the amount of coupling of the specific problem</a:t>
            </a:r>
          </a:p>
          <a:p>
            <a:pPr marL="285750" lvl="4" indent="-285750">
              <a:buClr>
                <a:srgbClr val="00A6D6"/>
              </a:buClr>
              <a:buFont typeface="Arial" panose="020B0604020202020204" pitchFamily="34" charset="0"/>
              <a:buChar char="•"/>
            </a:pPr>
            <a:r>
              <a:rPr lang="en-GB" b="0" dirty="0">
                <a:solidFill>
                  <a:schemeClr val="tx1"/>
                </a:solidFill>
              </a:rPr>
              <a:t>Extracts problem specific benefits</a:t>
            </a: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b="1"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spTree>
    <p:extLst>
      <p:ext uri="{BB962C8B-B14F-4D97-AF65-F5344CB8AC3E}">
        <p14:creationId xmlns:p14="http://schemas.microsoft.com/office/powerpoint/2010/main" val="74910958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nl-NL" dirty="0"/>
              <a:t>Sebastiaan van Paasen</a:t>
            </a:r>
            <a:endParaRPr dirty="0"/>
          </a:p>
        </p:txBody>
      </p:sp>
      <p:sp>
        <p:nvSpPr>
          <p:cNvPr id="3153" name="Tijdelijke aanduiding voor tekst 18"/>
          <p:cNvSpPr>
            <a:spLocks noGrp="1"/>
          </p:cNvSpPr>
          <p:nvPr>
            <p:ph type="body" idx="22"/>
          </p:nvPr>
        </p:nvSpPr>
        <p:spPr>
          <a:xfrm>
            <a:off x="698500" y="1091314"/>
            <a:ext cx="4768770" cy="1810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GB" sz="3200" b="1" dirty="0"/>
              <a:t>Thank you for your attention!</a:t>
            </a:r>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pic>
        <p:nvPicPr>
          <p:cNvPr id="10" name="Afbeelding 9" descr="Afbeelding met gebouw, licht, blauw, Majorelleblauw&#10;&#10;Automatisch gegenereerde beschrijving">
            <a:extLst>
              <a:ext uri="{FF2B5EF4-FFF2-40B4-BE49-F238E27FC236}">
                <a16:creationId xmlns:a16="http://schemas.microsoft.com/office/drawing/2014/main" id="{0BB37A72-BF95-A0A8-0796-C3EAA7811A4C}"/>
              </a:ext>
            </a:extLst>
          </p:cNvPr>
          <p:cNvPicPr>
            <a:picLocks noChangeAspect="1"/>
          </p:cNvPicPr>
          <p:nvPr/>
        </p:nvPicPr>
        <p:blipFill rotWithShape="1">
          <a:blip r:embed="rId2">
            <a:extLst>
              <a:ext uri="{28A0092B-C50C-407E-A947-70E740481C1C}">
                <a14:useLocalDpi xmlns:a14="http://schemas.microsoft.com/office/drawing/2010/main" val="0"/>
              </a:ext>
            </a:extLst>
          </a:blip>
          <a:srcRect r="49819"/>
          <a:stretch/>
        </p:blipFill>
        <p:spPr>
          <a:xfrm>
            <a:off x="4637988" y="0"/>
            <a:ext cx="7554012" cy="6858000"/>
          </a:xfrm>
          <a:prstGeom prst="rect">
            <a:avLst/>
          </a:prstGeom>
        </p:spPr>
      </p:pic>
    </p:spTree>
    <p:extLst>
      <p:ext uri="{BB962C8B-B14F-4D97-AF65-F5344CB8AC3E}">
        <p14:creationId xmlns:p14="http://schemas.microsoft.com/office/powerpoint/2010/main" val="358831306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2"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3" name="Tekstvak 2">
            <a:extLst>
              <a:ext uri="{FF2B5EF4-FFF2-40B4-BE49-F238E27FC236}">
                <a16:creationId xmlns:a16="http://schemas.microsoft.com/office/drawing/2014/main" id="{6234A210-0F8B-6547-9806-98CC32AD46E9}"/>
              </a:ext>
            </a:extLst>
          </p:cNvPr>
          <p:cNvSpPr txBox="1"/>
          <p:nvPr/>
        </p:nvSpPr>
        <p:spPr>
          <a:xfrm>
            <a:off x="6686291" y="1783990"/>
            <a:ext cx="13235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rgbClr val="C00000"/>
                </a:solidFill>
                <a:effectLst/>
                <a:uFillTx/>
                <a:latin typeface="Arial"/>
                <a:ea typeface="Arial"/>
                <a:cs typeface="Arial"/>
                <a:sym typeface="Arial"/>
              </a:rPr>
              <a:t>Problem:</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4" name="Tekstvak 3">
            <a:extLst>
              <a:ext uri="{FF2B5EF4-FFF2-40B4-BE49-F238E27FC236}">
                <a16:creationId xmlns:a16="http://schemas.microsoft.com/office/drawing/2014/main" id="{7B3B14F7-933D-AD15-AEFD-3145230874A3}"/>
              </a:ext>
            </a:extLst>
          </p:cNvPr>
          <p:cNvSpPr txBox="1"/>
          <p:nvPr/>
        </p:nvSpPr>
        <p:spPr>
          <a:xfrm>
            <a:off x="7884431" y="1780283"/>
            <a:ext cx="36576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Large computational workload</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5" name="Tekstvak 4">
            <a:extLst>
              <a:ext uri="{FF2B5EF4-FFF2-40B4-BE49-F238E27FC236}">
                <a16:creationId xmlns:a16="http://schemas.microsoft.com/office/drawing/2014/main" id="{631A5F29-D354-9C57-2E39-B1076BF79AD8}"/>
              </a:ext>
            </a:extLst>
          </p:cNvPr>
          <p:cNvSpPr txBox="1"/>
          <p:nvPr/>
        </p:nvSpPr>
        <p:spPr>
          <a:xfrm>
            <a:off x="7884431" y="2187135"/>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lang="en-GB" b="1" dirty="0">
                <a:sym typeface="Wingdings" panose="05000000000000000000" pitchFamily="2" charset="2"/>
              </a:rPr>
              <a:t>L</a:t>
            </a:r>
            <a:r>
              <a:rPr kumimoji="0" lang="en-GB" sz="1800" b="1"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ong simulation time</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6" name="Tekstvak 5">
            <a:extLst>
              <a:ext uri="{FF2B5EF4-FFF2-40B4-BE49-F238E27FC236}">
                <a16:creationId xmlns:a16="http://schemas.microsoft.com/office/drawing/2014/main" id="{F42F3B70-2D5B-DE00-2091-7AC7D526B548}"/>
              </a:ext>
            </a:extLst>
          </p:cNvPr>
          <p:cNvSpPr txBox="1"/>
          <p:nvPr/>
        </p:nvSpPr>
        <p:spPr>
          <a:xfrm>
            <a:off x="6686291" y="2632119"/>
            <a:ext cx="13235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chemeClr val="accent4"/>
                </a:solidFill>
                <a:effectLst/>
                <a:uFillTx/>
                <a:latin typeface="Arial"/>
                <a:ea typeface="Arial"/>
                <a:cs typeface="Arial"/>
                <a:sym typeface="Arial"/>
              </a:rPr>
              <a:t>Solution:</a:t>
            </a:r>
            <a:endParaRPr kumimoji="0" lang="nl-NL" sz="1800" b="0" i="0" u="none" strike="noStrike" cap="none" spc="0" normalizeH="0" baseline="0" dirty="0">
              <a:ln>
                <a:noFill/>
              </a:ln>
              <a:solidFill>
                <a:schemeClr val="accent4"/>
              </a:solidFill>
              <a:effectLst/>
              <a:uFillTx/>
              <a:latin typeface="Arial"/>
              <a:ea typeface="Arial"/>
              <a:cs typeface="Arial"/>
              <a:sym typeface="Arial"/>
            </a:endParaRPr>
          </a:p>
        </p:txBody>
      </p:sp>
      <p:pic>
        <p:nvPicPr>
          <p:cNvPr id="14" name="Afbeelding 13" descr="Afbeelding met cirkel, lijn, Kleurrijkheid, schermopname&#10;&#10;Automatisch gegenereerde beschrijving">
            <a:extLst>
              <a:ext uri="{FF2B5EF4-FFF2-40B4-BE49-F238E27FC236}">
                <a16:creationId xmlns:a16="http://schemas.microsoft.com/office/drawing/2014/main" id="{04715B64-2ADB-C6CB-9225-88C5A385C0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791" y="1824067"/>
            <a:ext cx="1280172" cy="1357759"/>
          </a:xfrm>
          <a:prstGeom prst="rect">
            <a:avLst/>
          </a:prstGeom>
        </p:spPr>
      </p:pic>
      <p:sp>
        <p:nvSpPr>
          <p:cNvPr id="19" name="Tekstvak 18">
            <a:extLst>
              <a:ext uri="{FF2B5EF4-FFF2-40B4-BE49-F238E27FC236}">
                <a16:creationId xmlns:a16="http://schemas.microsoft.com/office/drawing/2014/main" id="{2F08EFAA-EE45-B6B8-98FA-5CDC270FA726}"/>
              </a:ext>
            </a:extLst>
          </p:cNvPr>
          <p:cNvSpPr txBox="1"/>
          <p:nvPr/>
        </p:nvSpPr>
        <p:spPr>
          <a:xfrm>
            <a:off x="7884431" y="2632119"/>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Compute each element simultaneously</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20" name="Tekstvak 19">
            <a:extLst>
              <a:ext uri="{FF2B5EF4-FFF2-40B4-BE49-F238E27FC236}">
                <a16:creationId xmlns:a16="http://schemas.microsoft.com/office/drawing/2014/main" id="{02D07954-B212-536F-1AEE-5F4614E162CF}"/>
              </a:ext>
            </a:extLst>
          </p:cNvPr>
          <p:cNvSpPr txBox="1"/>
          <p:nvPr/>
        </p:nvSpPr>
        <p:spPr>
          <a:xfrm>
            <a:off x="7884430" y="3035264"/>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en-GB" sz="1800" b="1"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Parallel computing</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pic>
        <p:nvPicPr>
          <p:cNvPr id="22" name="Picture 10" descr="CPU icon symbol sign 648867 Vector Art at Vecteezy">
            <a:extLst>
              <a:ext uri="{FF2B5EF4-FFF2-40B4-BE49-F238E27FC236}">
                <a16:creationId xmlns:a16="http://schemas.microsoft.com/office/drawing/2014/main" id="{2A6B53BE-932C-57A0-7E30-6A00F0A2C5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9502145" y="149332"/>
            <a:ext cx="1229326" cy="12293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PU icon symbol sign 648867 Vector Art at Vecteezy">
            <a:extLst>
              <a:ext uri="{FF2B5EF4-FFF2-40B4-BE49-F238E27FC236}">
                <a16:creationId xmlns:a16="http://schemas.microsoft.com/office/drawing/2014/main" id="{3C7CF1E6-9191-0639-9D31-BF781133B4B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8019441" y="3789549"/>
            <a:ext cx="756631" cy="756631"/>
          </a:xfrm>
          <a:prstGeom prst="rect">
            <a:avLst/>
          </a:prstGeom>
          <a:noFill/>
          <a:extLst>
            <a:ext uri="{909E8E84-426E-40DD-AFC4-6F175D3DCCD1}">
              <a14:hiddenFill xmlns:a14="http://schemas.microsoft.com/office/drawing/2010/main">
                <a:solidFill>
                  <a:srgbClr val="FFFFFF"/>
                </a:solidFill>
              </a14:hiddenFill>
            </a:ext>
          </a:extLst>
        </p:spPr>
      </p:pic>
      <p:pic>
        <p:nvPicPr>
          <p:cNvPr id="26" name="Afbeelding 25" descr="Afbeelding met cirkel, lijn, Kleurrijkheid, schermopname&#10;&#10;Automatisch gegenereerde beschrijving">
            <a:extLst>
              <a:ext uri="{FF2B5EF4-FFF2-40B4-BE49-F238E27FC236}">
                <a16:creationId xmlns:a16="http://schemas.microsoft.com/office/drawing/2014/main" id="{864EFC12-D1B3-39B9-A691-F474AC725F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6920" y="4546180"/>
            <a:ext cx="1280172" cy="1357759"/>
          </a:xfrm>
          <a:prstGeom prst="rect">
            <a:avLst/>
          </a:prstGeom>
        </p:spPr>
      </p:pic>
      <p:pic>
        <p:nvPicPr>
          <p:cNvPr id="29" name="Picture 10" descr="CPU icon symbol sign 648867 Vector Art at Vecteezy">
            <a:extLst>
              <a:ext uri="{FF2B5EF4-FFF2-40B4-BE49-F238E27FC236}">
                <a16:creationId xmlns:a16="http://schemas.microsoft.com/office/drawing/2014/main" id="{1966B404-B7A1-C641-9330-6931D6CCB70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8019440" y="4843042"/>
            <a:ext cx="756631" cy="7566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PU icon symbol sign 648867 Vector Art at Vecteezy">
            <a:extLst>
              <a:ext uri="{FF2B5EF4-FFF2-40B4-BE49-F238E27FC236}">
                <a16:creationId xmlns:a16="http://schemas.microsoft.com/office/drawing/2014/main" id="{5EAC0001-FCC6-5DCA-72D0-D466EFF37F2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8037933" y="5958206"/>
            <a:ext cx="756631" cy="756631"/>
          </a:xfrm>
          <a:prstGeom prst="rect">
            <a:avLst/>
          </a:prstGeom>
          <a:noFill/>
          <a:extLst>
            <a:ext uri="{909E8E84-426E-40DD-AFC4-6F175D3DCCD1}">
              <a14:hiddenFill xmlns:a14="http://schemas.microsoft.com/office/drawing/2010/main">
                <a:solidFill>
                  <a:srgbClr val="FFFFFF"/>
                </a:solidFill>
              </a14:hiddenFill>
            </a:ext>
          </a:extLst>
        </p:spPr>
      </p:pic>
      <p:pic>
        <p:nvPicPr>
          <p:cNvPr id="32" name="Afbeelding 31" descr="Afbeelding met lijn, Kleurrijkheid, schermopname, groen&#10;&#10;Automatisch gegenereerde beschrijving">
            <a:extLst>
              <a:ext uri="{FF2B5EF4-FFF2-40B4-BE49-F238E27FC236}">
                <a16:creationId xmlns:a16="http://schemas.microsoft.com/office/drawing/2014/main" id="{2BB58DF5-8A6A-6CB1-3F54-C511BE079B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6451" y="3680253"/>
            <a:ext cx="271964" cy="838128"/>
          </a:xfrm>
          <a:prstGeom prst="rect">
            <a:avLst/>
          </a:prstGeom>
        </p:spPr>
      </p:pic>
      <p:pic>
        <p:nvPicPr>
          <p:cNvPr id="35" name="Afbeelding 34" descr="Afbeelding met schermopname, Kleurrijkheid, lijn&#10;&#10;Automatisch gegenereerde beschrijving">
            <a:extLst>
              <a:ext uri="{FF2B5EF4-FFF2-40B4-BE49-F238E27FC236}">
                <a16:creationId xmlns:a16="http://schemas.microsoft.com/office/drawing/2014/main" id="{85D4C77F-010F-067F-4508-6717ED0826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5641" y="4728912"/>
            <a:ext cx="220650" cy="838128"/>
          </a:xfrm>
          <a:prstGeom prst="rect">
            <a:avLst/>
          </a:prstGeom>
        </p:spPr>
      </p:pic>
      <p:pic>
        <p:nvPicPr>
          <p:cNvPr id="37" name="Afbeelding 36" descr="Afbeelding met lijn, Kleurrijkheid, groen, schermopname&#10;&#10;Automatisch gegenereerde beschrijving">
            <a:extLst>
              <a:ext uri="{FF2B5EF4-FFF2-40B4-BE49-F238E27FC236}">
                <a16:creationId xmlns:a16="http://schemas.microsoft.com/office/drawing/2014/main" id="{484E168F-0EE5-8722-3B12-3781FB08C7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4854" y="5919821"/>
            <a:ext cx="285648" cy="838128"/>
          </a:xfrm>
          <a:prstGeom prst="rect">
            <a:avLst/>
          </a:prstGeom>
        </p:spPr>
      </p:pic>
      <p:cxnSp>
        <p:nvCxnSpPr>
          <p:cNvPr id="40" name="Rechte verbindingslijn met pijl 39">
            <a:extLst>
              <a:ext uri="{FF2B5EF4-FFF2-40B4-BE49-F238E27FC236}">
                <a16:creationId xmlns:a16="http://schemas.microsoft.com/office/drawing/2014/main" id="{E945599C-08E3-23AE-8967-FAB414FBCB2A}"/>
              </a:ext>
            </a:extLst>
          </p:cNvPr>
          <p:cNvCxnSpPr>
            <a:cxnSpLocks/>
          </p:cNvCxnSpPr>
          <p:nvPr/>
        </p:nvCxnSpPr>
        <p:spPr>
          <a:xfrm>
            <a:off x="5161182" y="5599673"/>
            <a:ext cx="1265269" cy="75235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1" name="Rechte verbindingslijn met pijl 40">
            <a:extLst>
              <a:ext uri="{FF2B5EF4-FFF2-40B4-BE49-F238E27FC236}">
                <a16:creationId xmlns:a16="http://schemas.microsoft.com/office/drawing/2014/main" id="{30125CD4-EB97-403A-7488-FF8DDB308099}"/>
              </a:ext>
            </a:extLst>
          </p:cNvPr>
          <p:cNvCxnSpPr>
            <a:cxnSpLocks/>
          </p:cNvCxnSpPr>
          <p:nvPr/>
        </p:nvCxnSpPr>
        <p:spPr>
          <a:xfrm flipV="1">
            <a:off x="5161182" y="5198675"/>
            <a:ext cx="1208604" cy="993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3" name="Rechte verbindingslijn met pijl 42">
            <a:extLst>
              <a:ext uri="{FF2B5EF4-FFF2-40B4-BE49-F238E27FC236}">
                <a16:creationId xmlns:a16="http://schemas.microsoft.com/office/drawing/2014/main" id="{58DF4957-C1D0-B28F-1D3B-1628BE857FDD}"/>
              </a:ext>
            </a:extLst>
          </p:cNvPr>
          <p:cNvCxnSpPr>
            <a:cxnSpLocks/>
          </p:cNvCxnSpPr>
          <p:nvPr/>
        </p:nvCxnSpPr>
        <p:spPr>
          <a:xfrm flipV="1">
            <a:off x="5181675" y="4099317"/>
            <a:ext cx="1176998" cy="69696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4" name="Rechte verbindingslijn met pijl 43">
            <a:extLst>
              <a:ext uri="{FF2B5EF4-FFF2-40B4-BE49-F238E27FC236}">
                <a16:creationId xmlns:a16="http://schemas.microsoft.com/office/drawing/2014/main" id="{827500D6-9FFB-8CD2-4E14-C02FA6F4A835}"/>
              </a:ext>
            </a:extLst>
          </p:cNvPr>
          <p:cNvCxnSpPr>
            <a:cxnSpLocks/>
          </p:cNvCxnSpPr>
          <p:nvPr/>
        </p:nvCxnSpPr>
        <p:spPr>
          <a:xfrm flipV="1">
            <a:off x="6785938" y="4126167"/>
            <a:ext cx="108000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5" name="Rechte verbindingslijn met pijl 44">
            <a:extLst>
              <a:ext uri="{FF2B5EF4-FFF2-40B4-BE49-F238E27FC236}">
                <a16:creationId xmlns:a16="http://schemas.microsoft.com/office/drawing/2014/main" id="{848487FB-EA68-C649-5BA8-78B1FA02D516}"/>
              </a:ext>
            </a:extLst>
          </p:cNvPr>
          <p:cNvCxnSpPr>
            <a:cxnSpLocks/>
          </p:cNvCxnSpPr>
          <p:nvPr/>
        </p:nvCxnSpPr>
        <p:spPr>
          <a:xfrm flipV="1">
            <a:off x="6775200" y="5208609"/>
            <a:ext cx="108000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6" name="Rechte verbindingslijn met pijl 45">
            <a:extLst>
              <a:ext uri="{FF2B5EF4-FFF2-40B4-BE49-F238E27FC236}">
                <a16:creationId xmlns:a16="http://schemas.microsoft.com/office/drawing/2014/main" id="{58DDD1EF-37CD-0BB1-409F-1AA2AD5687F5}"/>
              </a:ext>
            </a:extLst>
          </p:cNvPr>
          <p:cNvCxnSpPr>
            <a:cxnSpLocks/>
          </p:cNvCxnSpPr>
          <p:nvPr/>
        </p:nvCxnSpPr>
        <p:spPr>
          <a:xfrm flipV="1">
            <a:off x="6804431" y="6350249"/>
            <a:ext cx="108000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7" name="Rechte verbindingslijn met pijl 46">
            <a:extLst>
              <a:ext uri="{FF2B5EF4-FFF2-40B4-BE49-F238E27FC236}">
                <a16:creationId xmlns:a16="http://schemas.microsoft.com/office/drawing/2014/main" id="{B750DE9E-EC58-FA80-1AAB-D82919465332}"/>
              </a:ext>
            </a:extLst>
          </p:cNvPr>
          <p:cNvCxnSpPr>
            <a:cxnSpLocks/>
          </p:cNvCxnSpPr>
          <p:nvPr/>
        </p:nvCxnSpPr>
        <p:spPr>
          <a:xfrm>
            <a:off x="9099440" y="4127318"/>
            <a:ext cx="1402618" cy="66896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8" name="Rechte verbindingslijn met pijl 47">
            <a:extLst>
              <a:ext uri="{FF2B5EF4-FFF2-40B4-BE49-F238E27FC236}">
                <a16:creationId xmlns:a16="http://schemas.microsoft.com/office/drawing/2014/main" id="{F46F4773-4C10-4744-155B-9E56274082F1}"/>
              </a:ext>
            </a:extLst>
          </p:cNvPr>
          <p:cNvCxnSpPr>
            <a:cxnSpLocks/>
          </p:cNvCxnSpPr>
          <p:nvPr/>
        </p:nvCxnSpPr>
        <p:spPr>
          <a:xfrm>
            <a:off x="8988210" y="5221357"/>
            <a:ext cx="1513848"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9" name="Rechte verbindingslijn met pijl 48">
            <a:extLst>
              <a:ext uri="{FF2B5EF4-FFF2-40B4-BE49-F238E27FC236}">
                <a16:creationId xmlns:a16="http://schemas.microsoft.com/office/drawing/2014/main" id="{9BE78AA3-2CD5-C341-B655-714A4278530C}"/>
              </a:ext>
            </a:extLst>
          </p:cNvPr>
          <p:cNvCxnSpPr>
            <a:cxnSpLocks/>
          </p:cNvCxnSpPr>
          <p:nvPr/>
        </p:nvCxnSpPr>
        <p:spPr>
          <a:xfrm flipV="1">
            <a:off x="8967881" y="5567040"/>
            <a:ext cx="1534178" cy="78498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50" name="Afbeelding 49" descr="Afbeelding met cirkel, lijn, Kleurrijkheid, schermopname&#10;&#10;Automatisch gegenereerde beschrijving">
            <a:extLst>
              <a:ext uri="{FF2B5EF4-FFF2-40B4-BE49-F238E27FC236}">
                <a16:creationId xmlns:a16="http://schemas.microsoft.com/office/drawing/2014/main" id="{88559FB8-F9AC-1084-67CF-35D8D311E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2059" y="4546180"/>
            <a:ext cx="1280172" cy="1357759"/>
          </a:xfrm>
          <a:prstGeom prst="rect">
            <a:avLst/>
          </a:prstGeom>
        </p:spPr>
      </p:pic>
      <p:sp>
        <p:nvSpPr>
          <p:cNvPr id="51" name="Ovaal 50">
            <a:extLst>
              <a:ext uri="{FF2B5EF4-FFF2-40B4-BE49-F238E27FC236}">
                <a16:creationId xmlns:a16="http://schemas.microsoft.com/office/drawing/2014/main" id="{BD5C2A8F-A2C3-EFD6-A8A0-4BA5A548D30E}"/>
              </a:ext>
            </a:extLst>
          </p:cNvPr>
          <p:cNvSpPr/>
          <p:nvPr/>
        </p:nvSpPr>
        <p:spPr>
          <a:xfrm>
            <a:off x="7868859" y="3606609"/>
            <a:ext cx="1080000" cy="3204000"/>
          </a:xfrm>
          <a:prstGeom prst="ellips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2" name="Tekstvak 51">
            <a:extLst>
              <a:ext uri="{FF2B5EF4-FFF2-40B4-BE49-F238E27FC236}">
                <a16:creationId xmlns:a16="http://schemas.microsoft.com/office/drawing/2014/main" id="{EC252591-301A-0B90-78BE-AC6B0E8BDE80}"/>
              </a:ext>
            </a:extLst>
          </p:cNvPr>
          <p:cNvSpPr txBox="1"/>
          <p:nvPr/>
        </p:nvSpPr>
        <p:spPr>
          <a:xfrm>
            <a:off x="8737600" y="3745782"/>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a:t>
            </a:r>
            <a:r>
              <a:rPr kumimoji="0" lang="en-GB" sz="1800" b="1" i="0" u="none" strike="noStrike" cap="none" spc="0" normalizeH="0" dirty="0">
                <a:ln>
                  <a:noFill/>
                </a:ln>
                <a:solidFill>
                  <a:srgbClr val="000000"/>
                </a:solidFill>
                <a:effectLst/>
                <a:uFillTx/>
                <a:latin typeface="Arial"/>
                <a:ea typeface="Arial"/>
                <a:cs typeface="Arial"/>
                <a:sym typeface="Wingdings" panose="05000000000000000000" pitchFamily="2" charset="2"/>
              </a:rPr>
              <a:t> CPU cluster</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53" name="Titel 9">
            <a:extLst>
              <a:ext uri="{FF2B5EF4-FFF2-40B4-BE49-F238E27FC236}">
                <a16:creationId xmlns:a16="http://schemas.microsoft.com/office/drawing/2014/main" id="{7A84AC9F-BC0D-65A3-C86A-985A92C4CAD6}"/>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dirty="0"/>
              <a:t>Investigating an FEA simulation</a:t>
            </a:r>
            <a:endParaRPr lang="nl-NL" dirty="0"/>
          </a:p>
        </p:txBody>
      </p:sp>
      <p:sp>
        <p:nvSpPr>
          <p:cNvPr id="55" name="Tekstvak 54">
            <a:extLst>
              <a:ext uri="{FF2B5EF4-FFF2-40B4-BE49-F238E27FC236}">
                <a16:creationId xmlns:a16="http://schemas.microsoft.com/office/drawing/2014/main" id="{DB2474EA-D595-5485-56A5-99349701D235}"/>
              </a:ext>
            </a:extLst>
          </p:cNvPr>
          <p:cNvSpPr txBox="1"/>
          <p:nvPr/>
        </p:nvSpPr>
        <p:spPr>
          <a:xfrm>
            <a:off x="3262369" y="1157798"/>
            <a:ext cx="650497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i="1" dirty="0"/>
              <a:t>Typically, Central Processing Units (CPUs) are used</a:t>
            </a:r>
          </a:p>
          <a:p>
            <a:r>
              <a:rPr lang="nl-NL" i="1" dirty="0" err="1"/>
              <a:t>CPUs</a:t>
            </a:r>
            <a:r>
              <a:rPr lang="nl-NL" i="1" dirty="0"/>
              <a:t> </a:t>
            </a:r>
            <a:r>
              <a:rPr lang="nl-NL" i="1" dirty="0" err="1"/>
              <a:t>perform</a:t>
            </a:r>
            <a:r>
              <a:rPr lang="nl-NL" i="1" dirty="0"/>
              <a:t> a </a:t>
            </a:r>
            <a:r>
              <a:rPr lang="nl-NL" b="1" i="1" dirty="0"/>
              <a:t>single</a:t>
            </a:r>
            <a:r>
              <a:rPr lang="nl-NL" i="1" dirty="0"/>
              <a:t> </a:t>
            </a:r>
            <a:r>
              <a:rPr lang="nl-NL" i="1" dirty="0" err="1"/>
              <a:t>task</a:t>
            </a:r>
            <a:r>
              <a:rPr lang="nl-NL" i="1" dirty="0"/>
              <a:t> at a time</a:t>
            </a:r>
          </a:p>
          <a:p>
            <a:r>
              <a:rPr lang="en-GB" i="1" dirty="0"/>
              <a:t> </a:t>
            </a:r>
            <a:endParaRPr lang="nl-NL" i="1" dirty="0"/>
          </a:p>
          <a:p>
            <a:pPr marL="0" marR="0" indent="0" algn="l" defTabSz="914400" rtl="0" fontAlgn="auto" latinLnBrk="0" hangingPunct="0">
              <a:lnSpc>
                <a:spcPct val="100000"/>
              </a:lnSpc>
              <a:spcBef>
                <a:spcPts val="0"/>
              </a:spcBef>
              <a:spcAft>
                <a:spcPts val="0"/>
              </a:spcAft>
              <a:buClrTx/>
              <a:buSzTx/>
              <a:buFontTx/>
              <a:buNone/>
              <a:tabLst/>
            </a:pPr>
            <a:endParaRPr kumimoji="0" lang="nl-NL" sz="1800" b="0" i="1" u="none" strike="noStrike" cap="none" spc="0" normalizeH="0" baseline="0" dirty="0">
              <a:ln>
                <a:noFill/>
              </a:ln>
              <a:solidFill>
                <a:srgbClr val="000000"/>
              </a:solidFill>
              <a:effectLst/>
              <a:uFillTx/>
              <a:latin typeface="Arial"/>
              <a:ea typeface="Arial"/>
              <a:cs typeface="Arial"/>
              <a:sym typeface="Arial"/>
            </a:endParaRPr>
          </a:p>
        </p:txBody>
      </p:sp>
      <p:sp>
        <p:nvSpPr>
          <p:cNvPr id="56" name="Tijdelijke aanduiding voor dianummer 55">
            <a:extLst>
              <a:ext uri="{FF2B5EF4-FFF2-40B4-BE49-F238E27FC236}">
                <a16:creationId xmlns:a16="http://schemas.microsoft.com/office/drawing/2014/main" id="{A75E5E44-8C15-2C82-55F1-C45E6A211F9D}"/>
              </a:ext>
            </a:extLst>
          </p:cNvPr>
          <p:cNvSpPr>
            <a:spLocks noGrp="1"/>
          </p:cNvSpPr>
          <p:nvPr>
            <p:ph type="sldNum" sz="quarter" idx="2"/>
          </p:nvPr>
        </p:nvSpPr>
        <p:spPr/>
        <p:txBody>
          <a:bodyPr/>
          <a:lstStyle/>
          <a:p>
            <a:fld id="{86CB4B4D-7CA3-9044-876B-883B54F8677D}" type="slidenum">
              <a:rPr lang="nl-NL" smtClean="0"/>
              <a:t>3</a:t>
            </a:fld>
            <a:endParaRPr lang="nl-NL"/>
          </a:p>
        </p:txBody>
      </p:sp>
      <p:sp>
        <p:nvSpPr>
          <p:cNvPr id="57" name="Tijdelijke aanduiding voor datum 3">
            <a:extLst>
              <a:ext uri="{FF2B5EF4-FFF2-40B4-BE49-F238E27FC236}">
                <a16:creationId xmlns:a16="http://schemas.microsoft.com/office/drawing/2014/main" id="{4A163C57-38B1-3C0D-3FAE-463CC278434A}"/>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58" name="Tijdelijke aanduiding voor dianummer 3">
            <a:extLst>
              <a:ext uri="{FF2B5EF4-FFF2-40B4-BE49-F238E27FC236}">
                <a16:creationId xmlns:a16="http://schemas.microsoft.com/office/drawing/2014/main" id="{0264A5D3-92EB-02C6-3B09-FDACB6BAF260}"/>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3</a:t>
            </a:fld>
            <a:endParaRPr lang="nl-NL" dirty="0">
              <a:solidFill>
                <a:schemeClr val="tx1"/>
              </a:solidFill>
            </a:endParaRPr>
          </a:p>
        </p:txBody>
      </p:sp>
      <p:cxnSp>
        <p:nvCxnSpPr>
          <p:cNvPr id="18" name="Verbindingslijn: gekromd 17">
            <a:extLst>
              <a:ext uri="{FF2B5EF4-FFF2-40B4-BE49-F238E27FC236}">
                <a16:creationId xmlns:a16="http://schemas.microsoft.com/office/drawing/2014/main" id="{AC915F96-23C9-AC11-E324-7C27905493E4}"/>
              </a:ext>
            </a:extLst>
          </p:cNvPr>
          <p:cNvCxnSpPr/>
          <p:nvPr/>
        </p:nvCxnSpPr>
        <p:spPr>
          <a:xfrm rot="16200000" flipH="1">
            <a:off x="8191278" y="4648531"/>
            <a:ext cx="412953" cy="68780"/>
          </a:xfrm>
          <a:prstGeom prst="curvedConnector3">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1" name="Verbindingslijn: gekromd 20">
            <a:extLst>
              <a:ext uri="{FF2B5EF4-FFF2-40B4-BE49-F238E27FC236}">
                <a16:creationId xmlns:a16="http://schemas.microsoft.com/office/drawing/2014/main" id="{3C8A2DC9-5BC9-0838-4B87-175E823C39F2}"/>
              </a:ext>
            </a:extLst>
          </p:cNvPr>
          <p:cNvCxnSpPr/>
          <p:nvPr/>
        </p:nvCxnSpPr>
        <p:spPr>
          <a:xfrm rot="16200000" flipH="1">
            <a:off x="8229494" y="5766747"/>
            <a:ext cx="412953" cy="68780"/>
          </a:xfrm>
          <a:prstGeom prst="curvedConnector3">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0295618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9" grpId="0"/>
      <p:bldP spid="20" grpId="0"/>
      <p:bldP spid="51" grpId="0" animBg="1"/>
      <p:bldP spid="52"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2"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GB" dirty="0"/>
          </a:p>
        </p:txBody>
      </p:sp>
      <p:sp>
        <p:nvSpPr>
          <p:cNvPr id="53" name="Pijl: in vier richtingen 52">
            <a:extLst>
              <a:ext uri="{FF2B5EF4-FFF2-40B4-BE49-F238E27FC236}">
                <a16:creationId xmlns:a16="http://schemas.microsoft.com/office/drawing/2014/main" id="{8F073A5C-9346-908B-50BB-6E1E0C201826}"/>
              </a:ext>
            </a:extLst>
          </p:cNvPr>
          <p:cNvSpPr/>
          <p:nvPr/>
        </p:nvSpPr>
        <p:spPr>
          <a:xfrm rot="2778196">
            <a:off x="3803161" y="2646353"/>
            <a:ext cx="360000" cy="360000"/>
          </a:xfrm>
          <a:prstGeom prst="quadArrow">
            <a:avLst/>
          </a:prstGeom>
          <a:solidFill>
            <a:srgbClr val="00A6D6"/>
          </a:solid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54" name="Afbeelding 53" descr="Afbeelding met cirkel, lijn, Kleurrijkheid, schermopname&#10;&#10;Automatisch gegenereerde beschrijving">
            <a:extLst>
              <a:ext uri="{FF2B5EF4-FFF2-40B4-BE49-F238E27FC236}">
                <a16:creationId xmlns:a16="http://schemas.microsoft.com/office/drawing/2014/main" id="{3140C45F-39A7-96D1-1E0F-212D8F6F41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2118" b="44459"/>
          <a:stretch/>
        </p:blipFill>
        <p:spPr>
          <a:xfrm>
            <a:off x="3506620" y="2251026"/>
            <a:ext cx="358062" cy="440508"/>
          </a:xfrm>
          <a:prstGeom prst="rect">
            <a:avLst/>
          </a:prstGeom>
        </p:spPr>
      </p:pic>
      <p:pic>
        <p:nvPicPr>
          <p:cNvPr id="55" name="Afbeelding 54" descr="Afbeelding met cirkel, lijn, Kleurrijkheid, schermopname&#10;&#10;Automatisch gegenereerde beschrijving">
            <a:extLst>
              <a:ext uri="{FF2B5EF4-FFF2-40B4-BE49-F238E27FC236}">
                <a16:creationId xmlns:a16="http://schemas.microsoft.com/office/drawing/2014/main" id="{291DEA3B-F19E-DE07-FD2D-D1666E6FCD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844" b="46707"/>
          <a:stretch/>
        </p:blipFill>
        <p:spPr>
          <a:xfrm>
            <a:off x="4121426" y="2238385"/>
            <a:ext cx="390895" cy="440508"/>
          </a:xfrm>
          <a:prstGeom prst="rect">
            <a:avLst/>
          </a:prstGeom>
        </p:spPr>
      </p:pic>
      <p:pic>
        <p:nvPicPr>
          <p:cNvPr id="56" name="Afbeelding 55" descr="Afbeelding met cirkel, lijn, Kleurrijkheid, schermopname&#10;&#10;Automatisch gegenereerde beschrijving">
            <a:extLst>
              <a:ext uri="{FF2B5EF4-FFF2-40B4-BE49-F238E27FC236}">
                <a16:creationId xmlns:a16="http://schemas.microsoft.com/office/drawing/2014/main" id="{BC5FE824-D6FE-6EDC-4CB4-B11432AED1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55850" r="53100"/>
          <a:stretch/>
        </p:blipFill>
        <p:spPr>
          <a:xfrm>
            <a:off x="3523562" y="2975351"/>
            <a:ext cx="345485" cy="344941"/>
          </a:xfrm>
          <a:prstGeom prst="rect">
            <a:avLst/>
          </a:prstGeom>
        </p:spPr>
      </p:pic>
      <p:pic>
        <p:nvPicPr>
          <p:cNvPr id="57" name="Afbeelding 56" descr="Afbeelding met cirkel, lijn, Kleurrijkheid, schermopname&#10;&#10;Automatisch gegenereerde beschrijving">
            <a:extLst>
              <a:ext uri="{FF2B5EF4-FFF2-40B4-BE49-F238E27FC236}">
                <a16:creationId xmlns:a16="http://schemas.microsoft.com/office/drawing/2014/main" id="{02E03772-68B7-4CE7-6B0B-20BF187CA7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748" t="53293"/>
          <a:stretch/>
        </p:blipFill>
        <p:spPr>
          <a:xfrm>
            <a:off x="4108872" y="2953139"/>
            <a:ext cx="345486" cy="347485"/>
          </a:xfrm>
          <a:prstGeom prst="rect">
            <a:avLst/>
          </a:prstGeom>
        </p:spPr>
      </p:pic>
      <p:pic>
        <p:nvPicPr>
          <p:cNvPr id="58" name="Afbeelding 57" descr="Afbeelding met lijn, Kleurrijkheid, schermopname, groen&#10;&#10;Automatisch gegenereerde beschrijving">
            <a:extLst>
              <a:ext uri="{FF2B5EF4-FFF2-40B4-BE49-F238E27FC236}">
                <a16:creationId xmlns:a16="http://schemas.microsoft.com/office/drawing/2014/main" id="{DFD6923F-AF75-726F-20FB-D3CE8DD273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036" b="46718"/>
          <a:stretch/>
        </p:blipFill>
        <p:spPr>
          <a:xfrm>
            <a:off x="5024778" y="2111082"/>
            <a:ext cx="284465" cy="440508"/>
          </a:xfrm>
          <a:prstGeom prst="rect">
            <a:avLst/>
          </a:prstGeom>
        </p:spPr>
      </p:pic>
      <p:pic>
        <p:nvPicPr>
          <p:cNvPr id="59" name="Afbeelding 58" descr="Afbeelding met schermopname, Kleurrijkheid, lijn&#10;&#10;Automatisch gegenereerde beschrijving">
            <a:extLst>
              <a:ext uri="{FF2B5EF4-FFF2-40B4-BE49-F238E27FC236}">
                <a16:creationId xmlns:a16="http://schemas.microsoft.com/office/drawing/2014/main" id="{654540B0-2357-31A2-E254-26D93C914F2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9779" b="46378"/>
          <a:stretch/>
        </p:blipFill>
        <p:spPr>
          <a:xfrm>
            <a:off x="5370666" y="2037631"/>
            <a:ext cx="284465" cy="527782"/>
          </a:xfrm>
          <a:prstGeom prst="rect">
            <a:avLst/>
          </a:prstGeom>
        </p:spPr>
      </p:pic>
      <p:pic>
        <p:nvPicPr>
          <p:cNvPr id="60" name="Afbeelding 59" descr="Afbeelding met lijn, Kleurrijkheid, groen, schermopname&#10;&#10;Automatisch gegenereerde beschrijving">
            <a:extLst>
              <a:ext uri="{FF2B5EF4-FFF2-40B4-BE49-F238E27FC236}">
                <a16:creationId xmlns:a16="http://schemas.microsoft.com/office/drawing/2014/main" id="{FD1E51BE-355A-3ABD-4193-1352C2D6337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46160"/>
          <a:stretch/>
        </p:blipFill>
        <p:spPr>
          <a:xfrm>
            <a:off x="5694566" y="2129192"/>
            <a:ext cx="284465" cy="449379"/>
          </a:xfrm>
          <a:prstGeom prst="rect">
            <a:avLst/>
          </a:prstGeom>
        </p:spPr>
      </p:pic>
      <p:pic>
        <p:nvPicPr>
          <p:cNvPr id="61" name="Afbeelding 60" descr="Afbeelding met lijn, Kleurrijkheid, schermopname, groen&#10;&#10;Automatisch gegenereerde beschrijving">
            <a:extLst>
              <a:ext uri="{FF2B5EF4-FFF2-40B4-BE49-F238E27FC236}">
                <a16:creationId xmlns:a16="http://schemas.microsoft.com/office/drawing/2014/main" id="{B661BB46-967A-04C4-69A4-EDB0BE8A62C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453" t="57248" r="1"/>
          <a:stretch/>
        </p:blipFill>
        <p:spPr>
          <a:xfrm>
            <a:off x="4925161" y="2938499"/>
            <a:ext cx="369299" cy="440508"/>
          </a:xfrm>
          <a:prstGeom prst="rect">
            <a:avLst/>
          </a:prstGeom>
        </p:spPr>
      </p:pic>
      <p:pic>
        <p:nvPicPr>
          <p:cNvPr id="62" name="Afbeelding 61" descr="Afbeelding met schermopname, Kleurrijkheid, lijn&#10;&#10;Automatisch gegenereerde beschrijving">
            <a:extLst>
              <a:ext uri="{FF2B5EF4-FFF2-40B4-BE49-F238E27FC236}">
                <a16:creationId xmlns:a16="http://schemas.microsoft.com/office/drawing/2014/main" id="{823AE677-51FB-8E7B-E624-1210B8B4A5E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911" t="55835" r="1"/>
          <a:stretch/>
        </p:blipFill>
        <p:spPr>
          <a:xfrm>
            <a:off x="5328458" y="2973528"/>
            <a:ext cx="284466" cy="450573"/>
          </a:xfrm>
          <a:prstGeom prst="rect">
            <a:avLst/>
          </a:prstGeom>
        </p:spPr>
      </p:pic>
      <p:pic>
        <p:nvPicPr>
          <p:cNvPr id="63" name="Afbeelding 62" descr="Afbeelding met lijn, Kleurrijkheid, groen, schermopname&#10;&#10;Automatisch gegenereerde beschrijving">
            <a:extLst>
              <a:ext uri="{FF2B5EF4-FFF2-40B4-BE49-F238E27FC236}">
                <a16:creationId xmlns:a16="http://schemas.microsoft.com/office/drawing/2014/main" id="{7E2658F2-C8D8-31B8-51B3-DBF83241283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7053" t="54552" r="-1"/>
          <a:stretch/>
        </p:blipFill>
        <p:spPr>
          <a:xfrm>
            <a:off x="5612924" y="2992158"/>
            <a:ext cx="351891" cy="369331"/>
          </a:xfrm>
          <a:prstGeom prst="rect">
            <a:avLst/>
          </a:prstGeom>
        </p:spPr>
      </p:pic>
      <p:sp>
        <p:nvSpPr>
          <p:cNvPr id="64" name="Pijl: in vier richtingen 63">
            <a:extLst>
              <a:ext uri="{FF2B5EF4-FFF2-40B4-BE49-F238E27FC236}">
                <a16:creationId xmlns:a16="http://schemas.microsoft.com/office/drawing/2014/main" id="{463ECB82-D070-EA96-4CC9-970F61B53619}"/>
              </a:ext>
            </a:extLst>
          </p:cNvPr>
          <p:cNvSpPr/>
          <p:nvPr/>
        </p:nvSpPr>
        <p:spPr>
          <a:xfrm rot="2778196">
            <a:off x="5305090" y="2608992"/>
            <a:ext cx="360000" cy="360000"/>
          </a:xfrm>
          <a:prstGeom prst="quadArrow">
            <a:avLst/>
          </a:prstGeom>
          <a:solidFill>
            <a:srgbClr val="00A6D6"/>
          </a:solidFill>
          <a:ln w="63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65" name="Picture 10" descr="CPU icon symbol sign 648867 Vector Art at Vecteezy">
            <a:extLst>
              <a:ext uri="{FF2B5EF4-FFF2-40B4-BE49-F238E27FC236}">
                <a16:creationId xmlns:a16="http://schemas.microsoft.com/office/drawing/2014/main" id="{E6A8F872-AF7D-4FC3-98E9-C1897384479D}"/>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3878990" y="3401680"/>
            <a:ext cx="562981" cy="562981"/>
          </a:xfrm>
          <a:prstGeom prst="rect">
            <a:avLst/>
          </a:prstGeom>
          <a:noFill/>
          <a:extLst>
            <a:ext uri="{909E8E84-426E-40DD-AFC4-6F175D3DCCD1}">
              <a14:hiddenFill xmlns:a14="http://schemas.microsoft.com/office/drawing/2010/main">
                <a:solidFill>
                  <a:srgbClr val="FFFFFF"/>
                </a:solidFill>
              </a14:hiddenFill>
            </a:ext>
          </a:extLst>
        </p:spPr>
      </p:pic>
      <p:sp>
        <p:nvSpPr>
          <p:cNvPr id="66" name="Tekstvak 65">
            <a:extLst>
              <a:ext uri="{FF2B5EF4-FFF2-40B4-BE49-F238E27FC236}">
                <a16:creationId xmlns:a16="http://schemas.microsoft.com/office/drawing/2014/main" id="{AF7C7F76-6569-5779-600F-3248A61F3C9F}"/>
              </a:ext>
            </a:extLst>
          </p:cNvPr>
          <p:cNvSpPr txBox="1"/>
          <p:nvPr/>
        </p:nvSpPr>
        <p:spPr>
          <a:xfrm>
            <a:off x="3555053" y="3479683"/>
            <a:ext cx="4313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4x</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67" name="Tekstvak 66">
            <a:extLst>
              <a:ext uri="{FF2B5EF4-FFF2-40B4-BE49-F238E27FC236}">
                <a16:creationId xmlns:a16="http://schemas.microsoft.com/office/drawing/2014/main" id="{EBCD547C-FDA8-D6C4-A6B6-582D29991AFF}"/>
              </a:ext>
            </a:extLst>
          </p:cNvPr>
          <p:cNvSpPr txBox="1"/>
          <p:nvPr/>
        </p:nvSpPr>
        <p:spPr>
          <a:xfrm>
            <a:off x="5078073" y="3499200"/>
            <a:ext cx="4313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6x</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68" name="Tekstvak 67">
            <a:extLst>
              <a:ext uri="{FF2B5EF4-FFF2-40B4-BE49-F238E27FC236}">
                <a16:creationId xmlns:a16="http://schemas.microsoft.com/office/drawing/2014/main" id="{1FD527F6-EC33-BEC4-E584-E85575AADE72}"/>
              </a:ext>
            </a:extLst>
          </p:cNvPr>
          <p:cNvSpPr txBox="1"/>
          <p:nvPr/>
        </p:nvSpPr>
        <p:spPr>
          <a:xfrm>
            <a:off x="3243805" y="4826670"/>
            <a:ext cx="13235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rgbClr val="C00000"/>
                </a:solidFill>
                <a:effectLst/>
                <a:uFillTx/>
                <a:latin typeface="Arial"/>
                <a:ea typeface="Arial"/>
                <a:cs typeface="Arial"/>
                <a:sym typeface="Arial"/>
              </a:rPr>
              <a:t>Problem:</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69" name="Tekstvak 68">
            <a:extLst>
              <a:ext uri="{FF2B5EF4-FFF2-40B4-BE49-F238E27FC236}">
                <a16:creationId xmlns:a16="http://schemas.microsoft.com/office/drawing/2014/main" id="{826B11A1-FA54-6E9E-DA4A-19A3B436094E}"/>
              </a:ext>
            </a:extLst>
          </p:cNvPr>
          <p:cNvSpPr txBox="1"/>
          <p:nvPr/>
        </p:nvSpPr>
        <p:spPr>
          <a:xfrm>
            <a:off x="4441945" y="4822963"/>
            <a:ext cx="36576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t>Communication between CPU</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70" name="Tekstvak 69">
            <a:extLst>
              <a:ext uri="{FF2B5EF4-FFF2-40B4-BE49-F238E27FC236}">
                <a16:creationId xmlns:a16="http://schemas.microsoft.com/office/drawing/2014/main" id="{C922D80B-5CD8-6F57-1FC6-DCE0CD395E7F}"/>
              </a:ext>
            </a:extLst>
          </p:cNvPr>
          <p:cNvSpPr txBox="1"/>
          <p:nvPr/>
        </p:nvSpPr>
        <p:spPr>
          <a:xfrm>
            <a:off x="4441945" y="5229815"/>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lang="en-GB" b="1" dirty="0">
                <a:sym typeface="Wingdings" panose="05000000000000000000" pitchFamily="2" charset="2"/>
              </a:rPr>
              <a:t>Performance saturates</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71" name="Tekstvak 70">
            <a:extLst>
              <a:ext uri="{FF2B5EF4-FFF2-40B4-BE49-F238E27FC236}">
                <a16:creationId xmlns:a16="http://schemas.microsoft.com/office/drawing/2014/main" id="{D532A595-9C78-A6AE-52BA-0248733292AE}"/>
              </a:ext>
            </a:extLst>
          </p:cNvPr>
          <p:cNvSpPr txBox="1"/>
          <p:nvPr/>
        </p:nvSpPr>
        <p:spPr>
          <a:xfrm>
            <a:off x="3243805" y="5575564"/>
            <a:ext cx="13235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chemeClr val="accent4"/>
                </a:solidFill>
                <a:effectLst/>
                <a:uFillTx/>
                <a:latin typeface="Arial"/>
                <a:ea typeface="Arial"/>
                <a:cs typeface="Arial"/>
                <a:sym typeface="Arial"/>
              </a:rPr>
              <a:t>Solution:</a:t>
            </a:r>
            <a:endParaRPr kumimoji="0" lang="nl-NL" sz="1800" b="0" i="0" u="none" strike="noStrike" cap="none" spc="0" normalizeH="0" baseline="0" dirty="0">
              <a:ln>
                <a:noFill/>
              </a:ln>
              <a:solidFill>
                <a:schemeClr val="accent4"/>
              </a:solidFill>
              <a:effectLst/>
              <a:uFillTx/>
              <a:latin typeface="Arial"/>
              <a:ea typeface="Arial"/>
              <a:cs typeface="Arial"/>
              <a:sym typeface="Arial"/>
            </a:endParaRPr>
          </a:p>
        </p:txBody>
      </p:sp>
      <p:sp>
        <p:nvSpPr>
          <p:cNvPr id="72" name="Tekstvak 71">
            <a:extLst>
              <a:ext uri="{FF2B5EF4-FFF2-40B4-BE49-F238E27FC236}">
                <a16:creationId xmlns:a16="http://schemas.microsoft.com/office/drawing/2014/main" id="{15F80FF4-4F9F-E98F-A578-E6FE26684A26}"/>
              </a:ext>
            </a:extLst>
          </p:cNvPr>
          <p:cNvSpPr txBox="1"/>
          <p:nvPr/>
        </p:nvSpPr>
        <p:spPr>
          <a:xfrm>
            <a:off x="4441945" y="5575564"/>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t>Use GPUs for parallel computing</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73" name="Tekstvak 72">
            <a:extLst>
              <a:ext uri="{FF2B5EF4-FFF2-40B4-BE49-F238E27FC236}">
                <a16:creationId xmlns:a16="http://schemas.microsoft.com/office/drawing/2014/main" id="{B4D23D3D-AC85-FA34-29A9-9268E8627B6E}"/>
              </a:ext>
            </a:extLst>
          </p:cNvPr>
          <p:cNvSpPr txBox="1"/>
          <p:nvPr/>
        </p:nvSpPr>
        <p:spPr>
          <a:xfrm>
            <a:off x="4441944" y="5889805"/>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C00000"/>
                </a:solidFill>
                <a:sym typeface="Wingdings" panose="05000000000000000000" pitchFamily="2" charset="2"/>
              </a:rPr>
              <a:t>-</a:t>
            </a:r>
            <a:r>
              <a:rPr lang="en-GB" dirty="0">
                <a:sym typeface="Wingdings" panose="05000000000000000000" pitchFamily="2" charset="2"/>
              </a:rPr>
              <a:t> Slow for a single task</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pic>
        <p:nvPicPr>
          <p:cNvPr id="75" name="Afbeelding 74" descr="Afbeelding met tekst, schermopname, lijn, diagram&#10;&#10;Automatisch gegenereerde beschrijving">
            <a:extLst>
              <a:ext uri="{FF2B5EF4-FFF2-40B4-BE49-F238E27FC236}">
                <a16:creationId xmlns:a16="http://schemas.microsoft.com/office/drawing/2014/main" id="{009F3476-1F91-B232-2423-FC0BE67066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31817" y="1324177"/>
            <a:ext cx="4753839" cy="3529493"/>
          </a:xfrm>
          <a:prstGeom prst="rect">
            <a:avLst/>
          </a:prstGeom>
        </p:spPr>
      </p:pic>
      <p:sp>
        <p:nvSpPr>
          <p:cNvPr id="76" name="Tekstvak 75">
            <a:extLst>
              <a:ext uri="{FF2B5EF4-FFF2-40B4-BE49-F238E27FC236}">
                <a16:creationId xmlns:a16="http://schemas.microsoft.com/office/drawing/2014/main" id="{0DB5D53B-C389-FE25-721E-4B043456DBAE}"/>
              </a:ext>
            </a:extLst>
          </p:cNvPr>
          <p:cNvSpPr txBox="1"/>
          <p:nvPr/>
        </p:nvSpPr>
        <p:spPr>
          <a:xfrm>
            <a:off x="4443379" y="6204467"/>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C00000"/>
                </a:solidFill>
                <a:sym typeface="Wingdings" panose="05000000000000000000" pitchFamily="2" charset="2"/>
              </a:rPr>
              <a:t>-</a:t>
            </a:r>
            <a:r>
              <a:rPr lang="en-GB" dirty="0">
                <a:sym typeface="Wingdings" panose="05000000000000000000" pitchFamily="2" charset="2"/>
              </a:rPr>
              <a:t> Difficult to use efficiently</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77" name="Tekstvak 76">
            <a:extLst>
              <a:ext uri="{FF2B5EF4-FFF2-40B4-BE49-F238E27FC236}">
                <a16:creationId xmlns:a16="http://schemas.microsoft.com/office/drawing/2014/main" id="{A6ED73AB-891F-3CD5-0595-22A16FFBA7EA}"/>
              </a:ext>
            </a:extLst>
          </p:cNvPr>
          <p:cNvSpPr txBox="1"/>
          <p:nvPr/>
        </p:nvSpPr>
        <p:spPr>
          <a:xfrm>
            <a:off x="7265686" y="5889805"/>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009B77"/>
                </a:solidFill>
                <a:sym typeface="Wingdings" panose="05000000000000000000" pitchFamily="2" charset="2"/>
              </a:rPr>
              <a:t>+</a:t>
            </a:r>
            <a:r>
              <a:rPr lang="en-GB" dirty="0">
                <a:sym typeface="Wingdings" panose="05000000000000000000" pitchFamily="2" charset="2"/>
              </a:rPr>
              <a:t> Thousands of tasks in parallel</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78" name="Tekstvak 77">
            <a:extLst>
              <a:ext uri="{FF2B5EF4-FFF2-40B4-BE49-F238E27FC236}">
                <a16:creationId xmlns:a16="http://schemas.microsoft.com/office/drawing/2014/main" id="{850B0E5E-36D8-2B23-C8DF-A80A5367FC26}"/>
              </a:ext>
            </a:extLst>
          </p:cNvPr>
          <p:cNvSpPr txBox="1"/>
          <p:nvPr/>
        </p:nvSpPr>
        <p:spPr>
          <a:xfrm>
            <a:off x="7265686" y="6204467"/>
            <a:ext cx="42228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009B77"/>
                </a:solidFill>
                <a:sym typeface="Wingdings" panose="05000000000000000000" pitchFamily="2" charset="2"/>
              </a:rPr>
              <a:t>+</a:t>
            </a:r>
            <a:r>
              <a:rPr lang="en-GB" dirty="0">
                <a:sym typeface="Wingdings" panose="05000000000000000000" pitchFamily="2" charset="2"/>
              </a:rPr>
              <a:t> Act as co-accelerator</a:t>
            </a:r>
            <a:endParaRPr kumimoji="0" lang="nl-NL" sz="1800" b="1" i="0" u="none" strike="noStrike" cap="none" spc="0" normalizeH="0" baseline="0" dirty="0">
              <a:ln>
                <a:noFill/>
              </a:ln>
              <a:solidFill>
                <a:srgbClr val="000000"/>
              </a:solidFill>
              <a:effectLst/>
              <a:uFillTx/>
              <a:latin typeface="Arial"/>
              <a:ea typeface="Arial"/>
              <a:cs typeface="Arial"/>
              <a:sym typeface="Arial"/>
            </a:endParaRPr>
          </a:p>
        </p:txBody>
      </p:sp>
      <p:sp>
        <p:nvSpPr>
          <p:cNvPr id="79" name="Titel 9">
            <a:extLst>
              <a:ext uri="{FF2B5EF4-FFF2-40B4-BE49-F238E27FC236}">
                <a16:creationId xmlns:a16="http://schemas.microsoft.com/office/drawing/2014/main" id="{6BD7DAC0-A73E-45F1-D0B9-9E21F2A487F1}"/>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Parallel computing </a:t>
            </a:r>
            <a:r>
              <a:rPr lang="nl-NL" dirty="0" err="1"/>
              <a:t>with</a:t>
            </a:r>
            <a:r>
              <a:rPr lang="nl-NL" dirty="0"/>
              <a:t> </a:t>
            </a:r>
            <a:r>
              <a:rPr lang="nl-NL" dirty="0" err="1"/>
              <a:t>CPUs</a:t>
            </a:r>
            <a:endParaRPr lang="nl-NL" dirty="0"/>
          </a:p>
        </p:txBody>
      </p:sp>
      <p:sp>
        <p:nvSpPr>
          <p:cNvPr id="81" name="Tijdelijke aanduiding voor dianummer 80">
            <a:extLst>
              <a:ext uri="{FF2B5EF4-FFF2-40B4-BE49-F238E27FC236}">
                <a16:creationId xmlns:a16="http://schemas.microsoft.com/office/drawing/2014/main" id="{DB4D5D39-D6E3-A480-0051-BBC8AFC6812F}"/>
              </a:ext>
            </a:extLst>
          </p:cNvPr>
          <p:cNvSpPr>
            <a:spLocks noGrp="1"/>
          </p:cNvSpPr>
          <p:nvPr>
            <p:ph type="sldNum" sz="quarter" idx="2"/>
          </p:nvPr>
        </p:nvSpPr>
        <p:spPr/>
        <p:txBody>
          <a:bodyPr/>
          <a:lstStyle/>
          <a:p>
            <a:fld id="{86CB4B4D-7CA3-9044-876B-883B54F8677D}" type="slidenum">
              <a:rPr lang="nl-NL" smtClean="0"/>
              <a:t>4</a:t>
            </a:fld>
            <a:endParaRPr lang="nl-NL" dirty="0"/>
          </a:p>
        </p:txBody>
      </p:sp>
      <p:sp>
        <p:nvSpPr>
          <p:cNvPr id="82" name="Tijdelijke aanduiding voor datum 3">
            <a:extLst>
              <a:ext uri="{FF2B5EF4-FFF2-40B4-BE49-F238E27FC236}">
                <a16:creationId xmlns:a16="http://schemas.microsoft.com/office/drawing/2014/main" id="{66D2EAB0-D7F9-F9C8-3D4A-91AD6E3A82AF}"/>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83" name="Tijdelijke aanduiding voor dianummer 3">
            <a:extLst>
              <a:ext uri="{FF2B5EF4-FFF2-40B4-BE49-F238E27FC236}">
                <a16:creationId xmlns:a16="http://schemas.microsoft.com/office/drawing/2014/main" id="{C1C7D04D-0E28-E72F-B6B6-68B09F40525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4</a:t>
            </a:fld>
            <a:endParaRPr lang="nl-NL" dirty="0">
              <a:solidFill>
                <a:schemeClr val="tx1"/>
              </a:solidFill>
            </a:endParaRPr>
          </a:p>
        </p:txBody>
      </p:sp>
      <p:pic>
        <p:nvPicPr>
          <p:cNvPr id="2" name="Picture 10" descr="CPU icon symbol sign 648867 Vector Art at Vecteezy">
            <a:extLst>
              <a:ext uri="{FF2B5EF4-FFF2-40B4-BE49-F238E27FC236}">
                <a16:creationId xmlns:a16="http://schemas.microsoft.com/office/drawing/2014/main" id="{E6675579-15A7-A04D-BFC6-6DCE1460CC5C}"/>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5373640" y="3401680"/>
            <a:ext cx="562981" cy="56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01363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4" grpId="0" animBg="1"/>
      <p:bldP spid="66" grpId="0"/>
      <p:bldP spid="67" grpId="0"/>
      <p:bldP spid="68" grpId="0"/>
      <p:bldP spid="69" grpId="0"/>
      <p:bldP spid="70" grpId="0"/>
      <p:bldP spid="71" grpId="0"/>
      <p:bldP spid="72" grpId="0"/>
      <p:bldP spid="73" grpId="0"/>
      <p:bldP spid="76" grpId="0"/>
      <p:bldP spid="77" grpId="0"/>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Parallel computing </a:t>
            </a:r>
            <a:r>
              <a:rPr lang="nl-NL" dirty="0" err="1"/>
              <a:t>with</a:t>
            </a:r>
            <a:r>
              <a:rPr lang="nl-NL" dirty="0"/>
              <a:t> a GPU</a:t>
            </a:r>
          </a:p>
        </p:txBody>
      </p:sp>
      <p:sp>
        <p:nvSpPr>
          <p:cNvPr id="3" name="Tekstvak 2">
            <a:extLst>
              <a:ext uri="{FF2B5EF4-FFF2-40B4-BE49-F238E27FC236}">
                <a16:creationId xmlns:a16="http://schemas.microsoft.com/office/drawing/2014/main" id="{C64CE291-B0B6-5D76-1B47-DF42359D61F0}"/>
              </a:ext>
            </a:extLst>
          </p:cNvPr>
          <p:cNvSpPr txBox="1"/>
          <p:nvPr/>
        </p:nvSpPr>
        <p:spPr>
          <a:xfrm>
            <a:off x="3333509" y="1235644"/>
            <a:ext cx="6447099"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1" u="none" strike="noStrike" cap="none" spc="0" normalizeH="0" baseline="0" dirty="0">
              <a:ln>
                <a:noFill/>
              </a:ln>
              <a:solidFill>
                <a:srgbClr val="000000"/>
              </a:solidFill>
              <a:effectLst/>
              <a:uFillTx/>
              <a:latin typeface="Arial"/>
              <a:ea typeface="Arial"/>
              <a:cs typeface="Arial"/>
              <a:sym typeface="Aria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nl-NL" sz="1800" b="0" u="none" strike="noStrike" cap="none" spc="0" normalizeH="0" baseline="0" dirty="0" err="1">
                <a:ln>
                  <a:noFill/>
                </a:ln>
                <a:solidFill>
                  <a:srgbClr val="00A6D6"/>
                </a:solidFill>
                <a:effectLst/>
                <a:uFillTx/>
                <a:latin typeface="Arial"/>
                <a:ea typeface="Arial"/>
                <a:cs typeface="Arial"/>
                <a:sym typeface="Arial"/>
              </a:rPr>
              <a:t>What</a:t>
            </a:r>
            <a:r>
              <a:rPr kumimoji="0" lang="nl-NL" sz="1800" b="0" u="none" strike="noStrike" cap="none" spc="0" normalizeH="0" baseline="0" dirty="0">
                <a:ln>
                  <a:noFill/>
                </a:ln>
                <a:solidFill>
                  <a:srgbClr val="00A6D6"/>
                </a:solidFill>
                <a:effectLst/>
                <a:uFillTx/>
                <a:latin typeface="Arial"/>
                <a:ea typeface="Arial"/>
                <a:cs typeface="Arial"/>
                <a:sym typeface="Arial"/>
              </a:rPr>
              <a:t> </a:t>
            </a:r>
            <a:r>
              <a:rPr kumimoji="0" lang="nl-NL" sz="1800" b="0" u="none" strike="noStrike" cap="none" spc="0" normalizeH="0" baseline="0" dirty="0" err="1">
                <a:ln>
                  <a:noFill/>
                </a:ln>
                <a:solidFill>
                  <a:srgbClr val="00A6D6"/>
                </a:solidFill>
                <a:effectLst/>
                <a:uFillTx/>
                <a:latin typeface="Arial"/>
                <a:ea typeface="Arial"/>
                <a:cs typeface="Arial"/>
                <a:sym typeface="Arial"/>
              </a:rPr>
              <a:t>did</a:t>
            </a:r>
            <a:r>
              <a:rPr kumimoji="0" lang="nl-NL" sz="1800" b="0" u="none" strike="noStrike" cap="none" spc="0" normalizeH="0" baseline="0" dirty="0">
                <a:ln>
                  <a:noFill/>
                </a:ln>
                <a:solidFill>
                  <a:srgbClr val="00A6D6"/>
                </a:solidFill>
                <a:effectLst/>
                <a:uFillTx/>
                <a:latin typeface="Arial"/>
                <a:ea typeface="Arial"/>
                <a:cs typeface="Arial"/>
                <a:sym typeface="Arial"/>
              </a:rPr>
              <a:t> </a:t>
            </a:r>
            <a:r>
              <a:rPr kumimoji="0" lang="nl-NL" sz="1800" b="0" u="none" strike="noStrike" cap="none" spc="0" normalizeH="0" baseline="0" dirty="0" err="1">
                <a:ln>
                  <a:noFill/>
                </a:ln>
                <a:solidFill>
                  <a:srgbClr val="00A6D6"/>
                </a:solidFill>
                <a:effectLst/>
                <a:uFillTx/>
                <a:latin typeface="Arial"/>
                <a:ea typeface="Arial"/>
                <a:cs typeface="Arial"/>
                <a:sym typeface="Arial"/>
              </a:rPr>
              <a:t>the</a:t>
            </a:r>
            <a:r>
              <a:rPr kumimoji="0" lang="nl-NL" sz="1800" b="0" u="none" strike="noStrike" cap="none" spc="0" normalizeH="0" baseline="0" dirty="0">
                <a:ln>
                  <a:noFill/>
                </a:ln>
                <a:solidFill>
                  <a:srgbClr val="00A6D6"/>
                </a:solidFill>
                <a:effectLst/>
                <a:uFillTx/>
                <a:latin typeface="Arial"/>
                <a:ea typeface="Arial"/>
                <a:cs typeface="Arial"/>
                <a:sym typeface="Arial"/>
              </a:rPr>
              <a:t> CPU d</a:t>
            </a:r>
            <a:r>
              <a:rPr lang="nl-NL" dirty="0">
                <a:solidFill>
                  <a:srgbClr val="00A6D6"/>
                </a:solidFill>
              </a:rPr>
              <a:t>o </a:t>
            </a:r>
            <a:r>
              <a:rPr lang="nl-NL" dirty="0" err="1">
                <a:solidFill>
                  <a:srgbClr val="00A6D6"/>
                </a:solidFill>
              </a:rPr>
              <a:t>again</a:t>
            </a:r>
            <a:r>
              <a:rPr lang="nl-NL" dirty="0">
                <a:solidFill>
                  <a:srgbClr val="00A6D6"/>
                </a:solidFill>
              </a:rPr>
              <a:t>?</a:t>
            </a:r>
          </a:p>
          <a:p>
            <a:pPr lvl="1" indent="0"/>
            <a:r>
              <a:rPr lang="nl-NL" i="1" dirty="0"/>
              <a:t>     </a:t>
            </a:r>
            <a:r>
              <a:rPr lang="nl-NL" i="1" dirty="0" err="1"/>
              <a:t>CPUs</a:t>
            </a:r>
            <a:r>
              <a:rPr lang="nl-NL" i="1" dirty="0"/>
              <a:t> </a:t>
            </a:r>
            <a:r>
              <a:rPr lang="nl-NL" i="1" dirty="0" err="1"/>
              <a:t>perform</a:t>
            </a:r>
            <a:r>
              <a:rPr lang="nl-NL" i="1" dirty="0"/>
              <a:t> a single </a:t>
            </a:r>
            <a:r>
              <a:rPr lang="nl-NL" i="1" dirty="0" err="1"/>
              <a:t>task</a:t>
            </a:r>
            <a:r>
              <a:rPr lang="nl-NL" i="1" dirty="0"/>
              <a:t> at a time</a:t>
            </a:r>
          </a:p>
          <a:p>
            <a:pPr lvl="1" indent="0"/>
            <a:r>
              <a:rPr lang="nl-NL" i="1" dirty="0"/>
              <a:t>     </a:t>
            </a:r>
          </a:p>
          <a:p>
            <a:pPr lvl="1" indent="0"/>
            <a:r>
              <a:rPr lang="nl-NL" i="1" dirty="0"/>
              <a:t>     </a:t>
            </a:r>
            <a:endParaRPr kumimoji="0" lang="nl-NL" b="0" i="1" u="none" strike="noStrike" cap="none" spc="0" normalizeH="0" baseline="0" dirty="0">
              <a:ln>
                <a:noFill/>
              </a:ln>
              <a:solidFill>
                <a:srgbClr val="000000"/>
              </a:solidFill>
              <a:effectLst/>
              <a:uFillTx/>
              <a:latin typeface="Arial"/>
              <a:ea typeface="Arial"/>
              <a:cs typeface="Arial"/>
              <a:sym typeface="Arial"/>
            </a:endParaRPr>
          </a:p>
        </p:txBody>
      </p:sp>
      <p:pic>
        <p:nvPicPr>
          <p:cNvPr id="1030" name="Picture 6" descr="run track isolated icon 13468081 PNG">
            <a:extLst>
              <a:ext uri="{FF2B5EF4-FFF2-40B4-BE49-F238E27FC236}">
                <a16:creationId xmlns:a16="http://schemas.microsoft.com/office/drawing/2014/main" id="{F6B05B08-FA56-7073-4CED-1CC55805B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106" y="826119"/>
            <a:ext cx="3341374" cy="334137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A70416B5-9620-1775-3C7D-916099CF6C92}"/>
              </a:ext>
            </a:extLst>
          </p:cNvPr>
          <p:cNvSpPr txBox="1"/>
          <p:nvPr/>
        </p:nvSpPr>
        <p:spPr>
          <a:xfrm>
            <a:off x="4196780" y="2822451"/>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ym typeface="Wingdings" panose="05000000000000000000" pitchFamily="2" charset="2"/>
              </a:rPr>
              <a:t> 4 laps in a single lane (relay)</a:t>
            </a:r>
            <a:endParaRPr kumimoji="0" lang="nl-NL" sz="1800" b="1" i="0" u="none" strike="noStrike" cap="none" spc="0" normalizeH="0" baseline="0" dirty="0">
              <a:ln>
                <a:noFill/>
              </a:ln>
              <a:solidFill>
                <a:srgbClr val="000000"/>
              </a:solidFill>
              <a:effectLst/>
              <a:uFillTx/>
              <a:sym typeface="Arial"/>
            </a:endParaRPr>
          </a:p>
        </p:txBody>
      </p:sp>
      <p:pic>
        <p:nvPicPr>
          <p:cNvPr id="6" name="Picture 10" descr="CPU icon symbol sign 648867 Vector Art at Vecteezy">
            <a:extLst>
              <a:ext uri="{FF2B5EF4-FFF2-40B4-BE49-F238E27FC236}">
                <a16:creationId xmlns:a16="http://schemas.microsoft.com/office/drawing/2014/main" id="{131F6CC1-9D5E-98E3-DF13-7FAC404EEA5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6889" y1="32889" x2="16889" y2="32889"/>
                        <a14:foregroundMark x1="15556" y1="38222" x2="15556" y2="38222"/>
                        <a14:foregroundMark x1="17333" y1="43111" x2="17333" y2="43111"/>
                        <a14:foregroundMark x1="51556" y1="47556" x2="51556" y2="47556"/>
                        <a14:foregroundMark x1="69333" y1="33333" x2="69333" y2="33333"/>
                        <a14:foregroundMark x1="36444" y1="16889" x2="36444" y2="16889"/>
                        <a14:foregroundMark x1="30667" y1="19556" x2="30667" y2="19556"/>
                        <a14:foregroundMark x1="42222" y1="16889" x2="42222" y2="16889"/>
                        <a14:foregroundMark x1="48000" y1="17333" x2="48000" y2="17333"/>
                        <a14:foregroundMark x1="53778" y1="18222" x2="53778" y2="18222"/>
                        <a14:foregroundMark x1="59556" y1="16889" x2="59556" y2="16889"/>
                        <a14:foregroundMark x1="63556" y1="17778" x2="63556" y2="17778"/>
                        <a14:foregroundMark x1="69778" y1="16889" x2="69778" y2="16889"/>
                        <a14:foregroundMark x1="86222" y1="33778" x2="86222" y2="33778"/>
                        <a14:foregroundMark x1="85778" y1="37778" x2="85778" y2="37778"/>
                        <a14:foregroundMark x1="85778" y1="43556" x2="85778" y2="43556"/>
                        <a14:foregroundMark x1="85778" y1="48889" x2="85778" y2="48889"/>
                        <a14:foregroundMark x1="85778" y1="52889" x2="85778" y2="52889"/>
                        <a14:foregroundMark x1="85333" y1="58667" x2="85333" y2="58667"/>
                        <a14:foregroundMark x1="85333" y1="62667" x2="85333" y2="62667"/>
                        <a14:foregroundMark x1="84000" y1="68444" x2="84000" y2="68444"/>
                        <a14:foregroundMark x1="70667" y1="83556" x2="70667" y2="83556"/>
                        <a14:foregroundMark x1="64889" y1="83111" x2="64889" y2="83111"/>
                        <a14:foregroundMark x1="58667" y1="83111" x2="58667" y2="83111"/>
                        <a14:foregroundMark x1="53778" y1="80889" x2="53778" y2="80889"/>
                        <a14:foregroundMark x1="48444" y1="80889" x2="48444" y2="80889"/>
                        <a14:foregroundMark x1="43111" y1="80444" x2="43111" y2="80444"/>
                        <a14:foregroundMark x1="37333" y1="81778" x2="37333" y2="81778"/>
                        <a14:foregroundMark x1="32000" y1="80889" x2="32000" y2="80889"/>
                        <a14:foregroundMark x1="20889" y1="68889" x2="20889" y2="68889"/>
                        <a14:foregroundMark x1="20889" y1="63556" x2="20889" y2="63556"/>
                        <a14:foregroundMark x1="20000" y1="58222" x2="20000" y2="58222"/>
                        <a14:foregroundMark x1="19556" y1="52889" x2="19556" y2="52889"/>
                        <a14:foregroundMark x1="20000" y1="47556" x2="20000" y2="47556"/>
                      </a14:backgroundRemoval>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3613044" y="2720859"/>
            <a:ext cx="576374" cy="576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69FB1A-39C3-1316-42B1-3C418EF94E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6920" y="2815985"/>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0766446-7678-87F0-A552-A1CD40C0D6F5}"/>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1283" y="2668385"/>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49585F6E-741A-FEF9-B626-EEAEA8C615BF}"/>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4640" y="2672558"/>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5652B56D-9597-BA33-329D-6EA01324DBA7}"/>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61082" y="2672558"/>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run track isolated icon 13468081 PNG">
            <a:extLst>
              <a:ext uri="{FF2B5EF4-FFF2-40B4-BE49-F238E27FC236}">
                <a16:creationId xmlns:a16="http://schemas.microsoft.com/office/drawing/2014/main" id="{E2178818-188A-2868-BE5E-13DEB7336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86" y="3059787"/>
            <a:ext cx="3341374" cy="33413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9D5A8829-58AB-344C-040F-A647E9CFFA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0398" y="5040170"/>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AD73E3F1-98E6-82F3-FDBB-CAED96501D08}"/>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6920" y="5147161"/>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34" name="Tekstvak 33">
            <a:extLst>
              <a:ext uri="{FF2B5EF4-FFF2-40B4-BE49-F238E27FC236}">
                <a16:creationId xmlns:a16="http://schemas.microsoft.com/office/drawing/2014/main" id="{68FC68A4-9D7A-BF69-6CF5-D00E857CC44E}"/>
              </a:ext>
            </a:extLst>
          </p:cNvPr>
          <p:cNvSpPr txBox="1"/>
          <p:nvPr/>
        </p:nvSpPr>
        <p:spPr>
          <a:xfrm>
            <a:off x="3333509" y="3599411"/>
            <a:ext cx="6447099"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1" u="none" strike="noStrike" cap="none" spc="0" normalizeH="0" baseline="0" dirty="0">
              <a:ln>
                <a:noFill/>
              </a:ln>
              <a:solidFill>
                <a:srgbClr val="000000"/>
              </a:solidFill>
              <a:effectLst/>
              <a:uFillTx/>
              <a:latin typeface="Arial"/>
              <a:ea typeface="Arial"/>
              <a:cs typeface="Arial"/>
              <a:sym typeface="Aria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nl-NL" sz="1800" b="0" u="none" strike="noStrike" cap="none" spc="0" normalizeH="0" baseline="0" dirty="0">
                <a:ln>
                  <a:noFill/>
                </a:ln>
                <a:solidFill>
                  <a:srgbClr val="00A6D6"/>
                </a:solidFill>
                <a:effectLst/>
                <a:uFillTx/>
                <a:latin typeface="Arial"/>
                <a:ea typeface="Arial"/>
                <a:cs typeface="Arial"/>
                <a:sym typeface="Arial"/>
              </a:rPr>
              <a:t>How does </a:t>
            </a:r>
            <a:r>
              <a:rPr kumimoji="0" lang="nl-NL" sz="1800" b="0" u="none" strike="noStrike" cap="none" spc="0" normalizeH="0" baseline="0" dirty="0" err="1">
                <a:ln>
                  <a:noFill/>
                </a:ln>
                <a:solidFill>
                  <a:srgbClr val="00A6D6"/>
                </a:solidFill>
                <a:effectLst/>
                <a:uFillTx/>
                <a:latin typeface="Arial"/>
                <a:ea typeface="Arial"/>
                <a:cs typeface="Arial"/>
                <a:sym typeface="Arial"/>
              </a:rPr>
              <a:t>the</a:t>
            </a:r>
            <a:r>
              <a:rPr kumimoji="0" lang="nl-NL" sz="1800" b="0" u="none" strike="noStrike" cap="none" spc="0" normalizeH="0" baseline="0" dirty="0">
                <a:ln>
                  <a:noFill/>
                </a:ln>
                <a:solidFill>
                  <a:srgbClr val="00A6D6"/>
                </a:solidFill>
                <a:effectLst/>
                <a:uFillTx/>
                <a:latin typeface="Arial"/>
                <a:ea typeface="Arial"/>
                <a:cs typeface="Arial"/>
                <a:sym typeface="Arial"/>
              </a:rPr>
              <a:t> GPU handle </a:t>
            </a:r>
            <a:r>
              <a:rPr kumimoji="0" lang="nl-NL" sz="1800" b="0" u="none" strike="noStrike" cap="none" spc="0" normalizeH="0" baseline="0" dirty="0" err="1">
                <a:ln>
                  <a:noFill/>
                </a:ln>
                <a:solidFill>
                  <a:srgbClr val="00A6D6"/>
                </a:solidFill>
                <a:effectLst/>
                <a:uFillTx/>
                <a:latin typeface="Arial"/>
                <a:ea typeface="Arial"/>
                <a:cs typeface="Arial"/>
                <a:sym typeface="Arial"/>
              </a:rPr>
              <a:t>this</a:t>
            </a:r>
            <a:r>
              <a:rPr kumimoji="0" lang="nl-NL" sz="1800" b="0" u="none" strike="noStrike" cap="none" spc="0" normalizeH="0" baseline="0" dirty="0">
                <a:ln>
                  <a:noFill/>
                </a:ln>
                <a:solidFill>
                  <a:srgbClr val="00A6D6"/>
                </a:solidFill>
                <a:effectLst/>
                <a:uFillTx/>
                <a:latin typeface="Arial"/>
                <a:ea typeface="Arial"/>
                <a:cs typeface="Arial"/>
                <a:sym typeface="Arial"/>
              </a:rPr>
              <a:t>?</a:t>
            </a:r>
            <a:endParaRPr lang="nl-NL" dirty="0">
              <a:solidFill>
                <a:srgbClr val="00A6D6"/>
              </a:solidFill>
            </a:endParaRPr>
          </a:p>
          <a:p>
            <a:pPr lvl="1" indent="0"/>
            <a:r>
              <a:rPr lang="nl-NL" i="1" dirty="0"/>
              <a:t>     </a:t>
            </a:r>
            <a:r>
              <a:rPr lang="nl-NL" i="1" dirty="0" err="1"/>
              <a:t>GPUs</a:t>
            </a:r>
            <a:r>
              <a:rPr lang="nl-NL" i="1" dirty="0"/>
              <a:t> </a:t>
            </a:r>
            <a:r>
              <a:rPr lang="nl-NL" i="1" dirty="0" err="1"/>
              <a:t>perform</a:t>
            </a:r>
            <a:r>
              <a:rPr lang="nl-NL" i="1" dirty="0"/>
              <a:t> </a:t>
            </a:r>
            <a:r>
              <a:rPr lang="nl-NL" i="1" dirty="0" err="1"/>
              <a:t>many</a:t>
            </a:r>
            <a:r>
              <a:rPr lang="nl-NL" i="1" dirty="0"/>
              <a:t> </a:t>
            </a:r>
            <a:r>
              <a:rPr lang="nl-NL" i="1" dirty="0" err="1"/>
              <a:t>tasks</a:t>
            </a:r>
            <a:r>
              <a:rPr lang="nl-NL" i="1" dirty="0"/>
              <a:t> at a time</a:t>
            </a:r>
          </a:p>
          <a:p>
            <a:pPr lvl="1" indent="0"/>
            <a:r>
              <a:rPr lang="nl-NL" i="1" dirty="0"/>
              <a:t>     </a:t>
            </a:r>
            <a:r>
              <a:rPr lang="nl-NL" i="1" dirty="0" err="1"/>
              <a:t>each</a:t>
            </a:r>
            <a:r>
              <a:rPr lang="nl-NL" i="1" dirty="0"/>
              <a:t> </a:t>
            </a:r>
            <a:r>
              <a:rPr lang="nl-NL" i="1" dirty="0" err="1"/>
              <a:t>task</a:t>
            </a:r>
            <a:r>
              <a:rPr lang="nl-NL" i="1" dirty="0"/>
              <a:t> is </a:t>
            </a:r>
            <a:r>
              <a:rPr lang="nl-NL" i="1" dirty="0" err="1"/>
              <a:t>performed</a:t>
            </a:r>
            <a:r>
              <a:rPr lang="nl-NL" i="1" dirty="0"/>
              <a:t> </a:t>
            </a:r>
            <a:r>
              <a:rPr lang="nl-NL" i="1" dirty="0" err="1"/>
              <a:t>by</a:t>
            </a:r>
            <a:r>
              <a:rPr lang="nl-NL" i="1" dirty="0"/>
              <a:t> a </a:t>
            </a:r>
            <a:r>
              <a:rPr lang="nl-NL" i="1" dirty="0" err="1"/>
              <a:t>unique</a:t>
            </a:r>
            <a:r>
              <a:rPr lang="nl-NL" i="1" dirty="0"/>
              <a:t> </a:t>
            </a:r>
            <a:r>
              <a:rPr lang="nl-NL" b="1" i="1" dirty="0"/>
              <a:t>thread</a:t>
            </a:r>
            <a:endParaRPr lang="nl-NL" i="1" dirty="0"/>
          </a:p>
          <a:p>
            <a:pPr lvl="1" indent="0"/>
            <a:r>
              <a:rPr lang="nl-NL" i="1" dirty="0"/>
              <a:t>     </a:t>
            </a:r>
          </a:p>
        </p:txBody>
      </p:sp>
      <p:sp>
        <p:nvSpPr>
          <p:cNvPr id="35" name="Tekstvak 34">
            <a:extLst>
              <a:ext uri="{FF2B5EF4-FFF2-40B4-BE49-F238E27FC236}">
                <a16:creationId xmlns:a16="http://schemas.microsoft.com/office/drawing/2014/main" id="{CEEB5CD3-DBAE-37FA-84DE-C029455EF580}"/>
              </a:ext>
            </a:extLst>
          </p:cNvPr>
          <p:cNvSpPr txBox="1"/>
          <p:nvPr/>
        </p:nvSpPr>
        <p:spPr>
          <a:xfrm>
            <a:off x="4245812" y="5431695"/>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ym typeface="Wingdings" panose="05000000000000000000" pitchFamily="2" charset="2"/>
              </a:rPr>
              <a:t> 1 lap using all lanes</a:t>
            </a:r>
            <a:endParaRPr kumimoji="0" lang="nl-NL" sz="1800" b="1" i="0" u="none" strike="noStrike" cap="none" spc="0" normalizeH="0" baseline="0" dirty="0">
              <a:ln>
                <a:noFill/>
              </a:ln>
              <a:solidFill>
                <a:srgbClr val="000000"/>
              </a:solidFill>
              <a:effectLst/>
              <a:uFillTx/>
              <a:sym typeface="Arial"/>
            </a:endParaRPr>
          </a:p>
        </p:txBody>
      </p:sp>
      <p:pic>
        <p:nvPicPr>
          <p:cNvPr id="38" name="Afbeelding 37" descr="Afbeelding met zwart, schermopname, duisternis&#10;&#10;Automatisch gegenereerde beschrijving">
            <a:extLst>
              <a:ext uri="{FF2B5EF4-FFF2-40B4-BE49-F238E27FC236}">
                <a16:creationId xmlns:a16="http://schemas.microsoft.com/office/drawing/2014/main" id="{D36CD9E2-84B1-1112-7627-361A572F41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1621" y="5380223"/>
            <a:ext cx="405199" cy="405199"/>
          </a:xfrm>
          <a:prstGeom prst="rect">
            <a:avLst/>
          </a:prstGeom>
        </p:spPr>
      </p:pic>
      <p:pic>
        <p:nvPicPr>
          <p:cNvPr id="40" name="Afbeelding 39" descr="Afbeelding met zwart, schermopname, duisternis&#10;&#10;Automatisch gegenereerde beschrijving">
            <a:extLst>
              <a:ext uri="{FF2B5EF4-FFF2-40B4-BE49-F238E27FC236}">
                <a16:creationId xmlns:a16="http://schemas.microsoft.com/office/drawing/2014/main" id="{3F6FB018-F48F-5221-BA46-533784D32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1772" y="434292"/>
            <a:ext cx="774957" cy="774957"/>
          </a:xfrm>
          <a:prstGeom prst="rect">
            <a:avLst/>
          </a:prstGeom>
        </p:spPr>
      </p:pic>
      <p:pic>
        <p:nvPicPr>
          <p:cNvPr id="42" name="Picture 8">
            <a:extLst>
              <a:ext uri="{FF2B5EF4-FFF2-40B4-BE49-F238E27FC236}">
                <a16:creationId xmlns:a16="http://schemas.microsoft.com/office/drawing/2014/main" id="{F999C79A-0F5B-C969-E636-73B05B2C62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1621" y="2200138"/>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43" name="Tekstvak 42">
            <a:extLst>
              <a:ext uri="{FF2B5EF4-FFF2-40B4-BE49-F238E27FC236}">
                <a16:creationId xmlns:a16="http://schemas.microsoft.com/office/drawing/2014/main" id="{3C05A024-4AE5-078A-84D2-39E45FBFCB28}"/>
              </a:ext>
            </a:extLst>
          </p:cNvPr>
          <p:cNvSpPr txBox="1"/>
          <p:nvPr/>
        </p:nvSpPr>
        <p:spPr>
          <a:xfrm>
            <a:off x="4186496" y="2246475"/>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sym typeface="Arial"/>
              </a:rPr>
              <a:t>= single CPU performing</a:t>
            </a:r>
            <a:r>
              <a:rPr kumimoji="0" lang="en-GB" sz="1800" i="0" u="none" strike="noStrike" cap="none" spc="0" normalizeH="0" dirty="0">
                <a:ln>
                  <a:noFill/>
                </a:ln>
                <a:solidFill>
                  <a:srgbClr val="000000"/>
                </a:solidFill>
                <a:effectLst/>
                <a:uFillTx/>
                <a:sym typeface="Arial"/>
              </a:rPr>
              <a:t> task</a:t>
            </a:r>
            <a:endParaRPr kumimoji="0" lang="nl-NL" sz="1800" i="0" u="none" strike="noStrike" cap="none" spc="0" normalizeH="0" baseline="0" dirty="0">
              <a:ln>
                <a:noFill/>
              </a:ln>
              <a:solidFill>
                <a:srgbClr val="000000"/>
              </a:solidFill>
              <a:effectLst/>
              <a:uFillTx/>
              <a:sym typeface="Arial"/>
            </a:endParaRPr>
          </a:p>
        </p:txBody>
      </p:sp>
      <p:sp>
        <p:nvSpPr>
          <p:cNvPr id="44" name="Tekstvak 43">
            <a:extLst>
              <a:ext uri="{FF2B5EF4-FFF2-40B4-BE49-F238E27FC236}">
                <a16:creationId xmlns:a16="http://schemas.microsoft.com/office/drawing/2014/main" id="{0AEC5885-4F8D-4ADE-0B40-3655BDAD7CF9}"/>
              </a:ext>
            </a:extLst>
          </p:cNvPr>
          <p:cNvSpPr txBox="1"/>
          <p:nvPr/>
        </p:nvSpPr>
        <p:spPr>
          <a:xfrm>
            <a:off x="4221798" y="4892071"/>
            <a:ext cx="3923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i="0" u="none" strike="noStrike" cap="none" spc="0" normalizeH="0" baseline="0" dirty="0">
                <a:ln>
                  <a:noFill/>
                </a:ln>
                <a:solidFill>
                  <a:srgbClr val="000000"/>
                </a:solidFill>
                <a:effectLst/>
                <a:uFillTx/>
                <a:sym typeface="Arial"/>
              </a:rPr>
              <a:t>= unique</a:t>
            </a:r>
            <a:r>
              <a:rPr kumimoji="0" lang="en-GB" sz="1800" i="0" u="none" strike="noStrike" cap="none" spc="0" normalizeH="0" dirty="0">
                <a:ln>
                  <a:noFill/>
                </a:ln>
                <a:solidFill>
                  <a:srgbClr val="000000"/>
                </a:solidFill>
                <a:effectLst/>
                <a:uFillTx/>
                <a:sym typeface="Arial"/>
              </a:rPr>
              <a:t> thread</a:t>
            </a:r>
            <a:r>
              <a:rPr kumimoji="0" lang="en-GB" sz="1800" i="0" u="none" strike="noStrike" cap="none" spc="0" normalizeH="0" baseline="0" dirty="0">
                <a:ln>
                  <a:noFill/>
                </a:ln>
                <a:solidFill>
                  <a:srgbClr val="000000"/>
                </a:solidFill>
                <a:effectLst/>
                <a:uFillTx/>
                <a:sym typeface="Arial"/>
              </a:rPr>
              <a:t> performing</a:t>
            </a:r>
            <a:r>
              <a:rPr kumimoji="0" lang="en-GB" sz="1800" i="0" u="none" strike="noStrike" cap="none" spc="0" normalizeH="0" dirty="0">
                <a:ln>
                  <a:noFill/>
                </a:ln>
                <a:solidFill>
                  <a:srgbClr val="000000"/>
                </a:solidFill>
                <a:effectLst/>
                <a:uFillTx/>
                <a:sym typeface="Arial"/>
              </a:rPr>
              <a:t> a task</a:t>
            </a:r>
            <a:endParaRPr kumimoji="0" lang="nl-NL" sz="1800" i="0" u="none" strike="noStrike" cap="none" spc="0" normalizeH="0" baseline="0" dirty="0">
              <a:ln>
                <a:noFill/>
              </a:ln>
              <a:solidFill>
                <a:srgbClr val="000000"/>
              </a:solidFill>
              <a:effectLst/>
              <a:uFillTx/>
              <a:sym typeface="Arial"/>
            </a:endParaRPr>
          </a:p>
        </p:txBody>
      </p:sp>
      <p:pic>
        <p:nvPicPr>
          <p:cNvPr id="45" name="Picture 8">
            <a:extLst>
              <a:ext uri="{FF2B5EF4-FFF2-40B4-BE49-F238E27FC236}">
                <a16:creationId xmlns:a16="http://schemas.microsoft.com/office/drawing/2014/main" id="{E6FD0D8E-6DF9-1E5E-734A-D694CAB7AB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3147" y="4877402"/>
            <a:ext cx="368842" cy="392656"/>
          </a:xfrm>
          <a:prstGeom prst="rect">
            <a:avLst/>
          </a:prstGeom>
          <a:noFill/>
          <a:extLst>
            <a:ext uri="{909E8E84-426E-40DD-AFC4-6F175D3DCCD1}">
              <a14:hiddenFill xmlns:a14="http://schemas.microsoft.com/office/drawing/2010/main">
                <a:solidFill>
                  <a:srgbClr val="FFFFFF"/>
                </a:solidFill>
              </a14:hiddenFill>
            </a:ext>
          </a:extLst>
        </p:spPr>
      </p:pic>
      <p:sp>
        <p:nvSpPr>
          <p:cNvPr id="47" name="Tijdelijke aanduiding voor datum 3">
            <a:extLst>
              <a:ext uri="{FF2B5EF4-FFF2-40B4-BE49-F238E27FC236}">
                <a16:creationId xmlns:a16="http://schemas.microsoft.com/office/drawing/2014/main" id="{2420CC15-3F7B-FEF3-61EA-E992F1AA76E3}"/>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48" name="Tijdelijke aanduiding voor dianummer 3">
            <a:extLst>
              <a:ext uri="{FF2B5EF4-FFF2-40B4-BE49-F238E27FC236}">
                <a16:creationId xmlns:a16="http://schemas.microsoft.com/office/drawing/2014/main" id="{CCFE18F2-0F86-7415-2E9B-FBBF6465E38B}"/>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5</a:t>
            </a:fld>
            <a:endParaRPr lang="nl-NL" dirty="0">
              <a:solidFill>
                <a:schemeClr val="tx1"/>
              </a:solidFill>
            </a:endParaRPr>
          </a:p>
        </p:txBody>
      </p:sp>
      <p:pic>
        <p:nvPicPr>
          <p:cNvPr id="32" name="Picture 8">
            <a:extLst>
              <a:ext uri="{FF2B5EF4-FFF2-40B4-BE49-F238E27FC236}">
                <a16:creationId xmlns:a16="http://schemas.microsoft.com/office/drawing/2014/main" id="{C27B7EE7-03A6-BCD7-B35C-650DBCC4AF59}"/>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6920" y="5236498"/>
            <a:ext cx="368842" cy="3926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EF072CBD-2083-26C4-1633-0A9BD4F42FB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6920" y="5343489"/>
            <a:ext cx="368842" cy="39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3482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GPU Programming </a:t>
            </a:r>
            <a:r>
              <a:rPr lang="nl-NL" dirty="0" err="1"/>
              <a:t>with</a:t>
            </a:r>
            <a:r>
              <a:rPr lang="nl-NL" dirty="0"/>
              <a:t> CUDA</a:t>
            </a:r>
          </a:p>
        </p:txBody>
      </p:sp>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6</a:t>
            </a:fld>
            <a:endParaRPr lang="nl-NL" dirty="0">
              <a:solidFill>
                <a:schemeClr val="tx1"/>
              </a:solidFill>
            </a:endParaRPr>
          </a:p>
        </p:txBody>
      </p:sp>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Introduction to CUDA</a:t>
            </a:r>
            <a:endParaRPr lang="nl-NL" i="1" dirty="0"/>
          </a:p>
        </p:txBody>
      </p:sp>
      <p:sp>
        <p:nvSpPr>
          <p:cNvPr id="4" name="Tijdelijke aanduiding voor verticale tekst 10">
            <a:extLst>
              <a:ext uri="{FF2B5EF4-FFF2-40B4-BE49-F238E27FC236}">
                <a16:creationId xmlns:a16="http://schemas.microsoft.com/office/drawing/2014/main" id="{692B694E-5364-0F55-E046-B1062147BAEA}"/>
              </a:ext>
            </a:extLst>
          </p:cNvPr>
          <p:cNvSpPr txBox="1">
            <a:spLocks noGrp="1"/>
          </p:cNvSpPr>
          <p:nvPr>
            <p:ph type="body" idx="1"/>
          </p:nvPr>
        </p:nvSpPr>
        <p:spPr>
          <a:xfrm>
            <a:off x="3302801" y="1591899"/>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API developed by NVIDIA</a:t>
            </a:r>
          </a:p>
          <a:p>
            <a:pPr marL="285750" lvl="1" indent="-285750">
              <a:buClr>
                <a:srgbClr val="00A6D6"/>
              </a:buClr>
              <a:buFont typeface="Arial" panose="020B0604020202020204" pitchFamily="34" charset="0"/>
              <a:buChar char="•"/>
            </a:pPr>
            <a:r>
              <a:rPr lang="en-GB" b="0" dirty="0">
                <a:solidFill>
                  <a:schemeClr val="tx1"/>
                </a:solidFill>
              </a:rPr>
              <a:t>Written in C++, available via Python/</a:t>
            </a:r>
            <a:r>
              <a:rPr lang="en-GB" b="0" dirty="0" err="1">
                <a:solidFill>
                  <a:schemeClr val="tx1"/>
                </a:solidFill>
              </a:rPr>
              <a:t>Matlab</a:t>
            </a:r>
            <a:r>
              <a:rPr lang="en-GB" b="0" dirty="0">
                <a:solidFill>
                  <a:schemeClr val="tx1"/>
                </a:solidFill>
              </a:rPr>
              <a:t> as well</a:t>
            </a:r>
          </a:p>
          <a:p>
            <a:pPr marL="285750" lvl="1" indent="-285750">
              <a:buClr>
                <a:srgbClr val="00A6D6"/>
              </a:buClr>
              <a:buFont typeface="Arial" panose="020B0604020202020204" pitchFamily="34" charset="0"/>
              <a:buChar char="•"/>
            </a:pPr>
            <a:endParaRPr lang="en-GB" b="0" dirty="0">
              <a:solidFill>
                <a:schemeClr val="tx1"/>
              </a:solidFill>
            </a:endParaRPr>
          </a:p>
          <a:p>
            <a:pPr marL="285750" lvl="1" indent="-285750">
              <a:buClr>
                <a:srgbClr val="00A6D6"/>
              </a:buClr>
              <a:buFont typeface="Arial" panose="020B0604020202020204" pitchFamily="34" charset="0"/>
              <a:buChar char="•"/>
            </a:pPr>
            <a:r>
              <a:rPr lang="en-GB" dirty="0">
                <a:solidFill>
                  <a:schemeClr val="tx1"/>
                </a:solidFill>
              </a:rPr>
              <a:t>Why is C++ recommended?</a:t>
            </a:r>
          </a:p>
          <a:p>
            <a:pPr marL="823912" lvl="5" indent="-285750">
              <a:buClr>
                <a:srgbClr val="00A6D6"/>
              </a:buClr>
              <a:buFont typeface="Arial" panose="020B0604020202020204" pitchFamily="34" charset="0"/>
              <a:buChar char="•"/>
            </a:pPr>
            <a:r>
              <a:rPr lang="en-GB" dirty="0">
                <a:solidFill>
                  <a:schemeClr val="tx1"/>
                </a:solidFill>
              </a:rPr>
              <a:t>Direct control over GPU usage</a:t>
            </a:r>
          </a:p>
          <a:p>
            <a:pPr marL="823912" lvl="5" indent="-285750">
              <a:buClr>
                <a:srgbClr val="00A6D6"/>
              </a:buClr>
              <a:buFont typeface="Arial" panose="020B0604020202020204" pitchFamily="34" charset="0"/>
              <a:buChar char="•"/>
            </a:pPr>
            <a:r>
              <a:rPr lang="en-GB" dirty="0">
                <a:solidFill>
                  <a:schemeClr val="tx1"/>
                </a:solidFill>
              </a:rPr>
              <a:t>Offers most simple use of all different GPU functionalities</a:t>
            </a: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spTree>
    <p:extLst>
      <p:ext uri="{BB962C8B-B14F-4D97-AF65-F5344CB8AC3E}">
        <p14:creationId xmlns:p14="http://schemas.microsoft.com/office/powerpoint/2010/main" val="183563073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Computing </a:t>
            </a:r>
            <a:r>
              <a:rPr lang="nl-NL" dirty="0" err="1"/>
              <a:t>process</a:t>
            </a:r>
            <a:r>
              <a:rPr lang="nl-NL" dirty="0"/>
              <a:t> </a:t>
            </a:r>
            <a:r>
              <a:rPr lang="nl-NL" dirty="0" err="1"/>
              <a:t>with</a:t>
            </a:r>
            <a:r>
              <a:rPr lang="nl-NL" dirty="0"/>
              <a:t> a GPU</a:t>
            </a:r>
          </a:p>
        </p:txBody>
      </p:sp>
      <p:pic>
        <p:nvPicPr>
          <p:cNvPr id="2050" name="Picture 2">
            <a:extLst>
              <a:ext uri="{FF2B5EF4-FFF2-40B4-BE49-F238E27FC236}">
                <a16:creationId xmlns:a16="http://schemas.microsoft.com/office/drawing/2014/main" id="{A027FDC9-B255-CA45-730E-AEF3BB65A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7053" y="2343150"/>
            <a:ext cx="14859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E7C0BA-96B4-B58D-B69E-2DC71E884A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8868" y="2343150"/>
            <a:ext cx="19050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B287A4D-7016-9947-5932-1599F8A82C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784" y="2305050"/>
            <a:ext cx="14097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D675A4E-0608-04BC-13DD-2DE406DAEC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5400" y="2343150"/>
            <a:ext cx="19050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E386FC2-3C4E-96B1-E6A2-83B07360DF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7000" y="2343150"/>
            <a:ext cx="19050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3" name="Tijdelijke aanduiding voor datum 3">
            <a:extLst>
              <a:ext uri="{FF2B5EF4-FFF2-40B4-BE49-F238E27FC236}">
                <a16:creationId xmlns:a16="http://schemas.microsoft.com/office/drawing/2014/main" id="{5EE15CF3-EDB2-59E8-8ED2-11970CFD630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4" name="Tijdelijke aanduiding voor dianummer 3">
            <a:extLst>
              <a:ext uri="{FF2B5EF4-FFF2-40B4-BE49-F238E27FC236}">
                <a16:creationId xmlns:a16="http://schemas.microsoft.com/office/drawing/2014/main" id="{7360B4E6-EE3D-A03B-EBD6-BADF7B3D3FB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7</a:t>
            </a:fld>
            <a:endParaRPr lang="nl-NL" dirty="0">
              <a:solidFill>
                <a:schemeClr val="tx1"/>
              </a:solidFill>
            </a:endParaRPr>
          </a:p>
        </p:txBody>
      </p:sp>
      <p:pic>
        <p:nvPicPr>
          <p:cNvPr id="1026" name="Picture 2">
            <a:extLst>
              <a:ext uri="{FF2B5EF4-FFF2-40B4-BE49-F238E27FC236}">
                <a16:creationId xmlns:a16="http://schemas.microsoft.com/office/drawing/2014/main" id="{BC360223-7259-6828-7FD4-A187E546A3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2461" y="4514850"/>
            <a:ext cx="1750609"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B738B9-4B27-6BE4-C366-63FA2B5FD3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0847" y="4514850"/>
            <a:ext cx="1664553"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3614E6A-9168-8384-2DE9-18A90BB03E8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2595" y="4514850"/>
            <a:ext cx="1750609" cy="485775"/>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9679B747-6CD7-7206-2A2E-43376AC99056}"/>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Acts as a co-accelerator</a:t>
            </a:r>
            <a:r>
              <a:rPr kumimoji="0" lang="en-GB" sz="1800" b="0" i="1" u="none" strike="noStrike" cap="none" spc="0" normalizeH="0" dirty="0">
                <a:ln>
                  <a:noFill/>
                </a:ln>
                <a:solidFill>
                  <a:srgbClr val="000000"/>
                </a:solidFill>
                <a:effectLst/>
                <a:uFillTx/>
                <a:sym typeface="Arial"/>
              </a:rPr>
              <a:t> along a CPU</a:t>
            </a:r>
            <a:endParaRPr lang="nl-NL" i="1" dirty="0"/>
          </a:p>
        </p:txBody>
      </p:sp>
    </p:spTree>
    <p:extLst>
      <p:ext uri="{BB962C8B-B14F-4D97-AF65-F5344CB8AC3E}">
        <p14:creationId xmlns:p14="http://schemas.microsoft.com/office/powerpoint/2010/main" val="141017560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10" name="Tijdelijke aanduiding voor verticale tekst 18">
            <a:extLst>
              <a:ext uri="{FF2B5EF4-FFF2-40B4-BE49-F238E27FC236}">
                <a16:creationId xmlns:a16="http://schemas.microsoft.com/office/drawing/2014/main" id="{0DC66C85-25A9-C32A-E36A-4009996F25F7}"/>
              </a:ext>
            </a:extLst>
          </p:cNvPr>
          <p:cNvSpPr txBox="1"/>
          <p:nvPr/>
        </p:nvSpPr>
        <p:spPr>
          <a:xfrm>
            <a:off x="698501" y="1591899"/>
            <a:ext cx="2418772" cy="313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Research scope</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Model-agnostic optimization</a:t>
            </a:r>
            <a:endParaRPr lang="en-GB" dirty="0"/>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Model-specific optimization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Conclusion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Recommendations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GB" dirty="0"/>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err="1"/>
              <a:t>Interaction</a:t>
            </a:r>
            <a:r>
              <a:rPr lang="nl-NL" dirty="0"/>
              <a:t> </a:t>
            </a:r>
            <a:r>
              <a:rPr lang="nl-NL" dirty="0" err="1"/>
              <a:t>between</a:t>
            </a:r>
            <a:r>
              <a:rPr lang="nl-NL" dirty="0"/>
              <a:t> CPU </a:t>
            </a:r>
            <a:r>
              <a:rPr lang="nl-NL" dirty="0" err="1"/>
              <a:t>and</a:t>
            </a:r>
            <a:r>
              <a:rPr lang="nl-NL" dirty="0"/>
              <a:t> GPU</a:t>
            </a:r>
          </a:p>
        </p:txBody>
      </p:sp>
      <p:pic>
        <p:nvPicPr>
          <p:cNvPr id="3074" name="Picture 2">
            <a:extLst>
              <a:ext uri="{FF2B5EF4-FFF2-40B4-BE49-F238E27FC236}">
                <a16:creationId xmlns:a16="http://schemas.microsoft.com/office/drawing/2014/main" id="{EAD46BE9-72AD-FDF5-5E76-E25E34B465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6568" y="26441"/>
            <a:ext cx="1914525" cy="1038225"/>
          </a:xfrm>
          <a:prstGeom prst="rect">
            <a:avLst/>
          </a:prstGeom>
          <a:noFill/>
          <a:extLst>
            <a:ext uri="{909E8E84-426E-40DD-AFC4-6F175D3DCCD1}">
              <a14:hiddenFill xmlns:a14="http://schemas.microsoft.com/office/drawing/2010/main">
                <a:solidFill>
                  <a:srgbClr val="FFFFFF"/>
                </a:solidFill>
              </a14:hiddenFill>
            </a:ext>
          </a:extLst>
        </p:spPr>
      </p:pic>
      <p:sp>
        <p:nvSpPr>
          <p:cNvPr id="17" name="Tijdelijke aanduiding voor datum 3">
            <a:extLst>
              <a:ext uri="{FF2B5EF4-FFF2-40B4-BE49-F238E27FC236}">
                <a16:creationId xmlns:a16="http://schemas.microsoft.com/office/drawing/2014/main" id="{366503B2-83E2-F320-059F-EDF51CA4E8D3}"/>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18" name="Tijdelijke aanduiding voor dianummer 3">
            <a:extLst>
              <a:ext uri="{FF2B5EF4-FFF2-40B4-BE49-F238E27FC236}">
                <a16:creationId xmlns:a16="http://schemas.microsoft.com/office/drawing/2014/main" id="{BA05B206-87A4-603E-047C-E22811A7A59B}"/>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8</a:t>
            </a:fld>
            <a:endParaRPr lang="nl-NL" dirty="0">
              <a:solidFill>
                <a:schemeClr val="tx1"/>
              </a:solidFill>
            </a:endParaRPr>
          </a:p>
        </p:txBody>
      </p:sp>
      <p:sp>
        <p:nvSpPr>
          <p:cNvPr id="8" name="Tijdelijke aanduiding voor verticale tekst 10">
            <a:extLst>
              <a:ext uri="{FF2B5EF4-FFF2-40B4-BE49-F238E27FC236}">
                <a16:creationId xmlns:a16="http://schemas.microsoft.com/office/drawing/2014/main" id="{2BCD7A25-1FF5-DD7F-AA49-94F138682025}"/>
              </a:ext>
            </a:extLst>
          </p:cNvPr>
          <p:cNvSpPr txBox="1">
            <a:spLocks noGrp="1"/>
          </p:cNvSpPr>
          <p:nvPr>
            <p:ph type="body" idx="1"/>
          </p:nvPr>
        </p:nvSpPr>
        <p:spPr>
          <a:xfrm>
            <a:off x="3396319" y="1679864"/>
            <a:ext cx="10773502" cy="4356465"/>
          </a:xfrm>
          <a:prstGeom prst="rect">
            <a:avLst/>
          </a:prstGeom>
        </p:spPr>
        <p:txBody>
          <a:bodyPr>
            <a:normAutofit/>
          </a:bodyPr>
          <a:lstStyle/>
          <a:p>
            <a:pPr marL="285750" lvl="2" indent="-285750">
              <a:buClr>
                <a:srgbClr val="00A6D6"/>
              </a:buClr>
              <a:buFont typeface="Arial" panose="020B0604020202020204" pitchFamily="34" charset="0"/>
              <a:buChar char="•"/>
            </a:pPr>
            <a:r>
              <a:rPr lang="en-GB" b="0" dirty="0">
                <a:solidFill>
                  <a:schemeClr val="tx1"/>
                </a:solidFill>
              </a:rPr>
              <a:t>Memory transfers happen via the PCI-bus</a:t>
            </a:r>
          </a:p>
          <a:p>
            <a:pPr marL="285750" lvl="1" indent="-285750">
              <a:buClr>
                <a:srgbClr val="00A6D6"/>
              </a:buClr>
              <a:buFont typeface="Arial" panose="020B0604020202020204" pitchFamily="34" charset="0"/>
              <a:buChar char="•"/>
            </a:pPr>
            <a:r>
              <a:rPr lang="en-GB" b="0" dirty="0">
                <a:solidFill>
                  <a:schemeClr val="tx1"/>
                </a:solidFill>
              </a:rPr>
              <a:t>GPU offers different memory types, each with its own benefits and drawbacks</a:t>
            </a:r>
          </a:p>
          <a:p>
            <a:pPr marL="285750" lvl="1" indent="-285750">
              <a:buClr>
                <a:srgbClr val="00A6D6"/>
              </a:buClr>
              <a:buFont typeface="Arial" panose="020B0604020202020204" pitchFamily="34" charset="0"/>
              <a:buChar char="•"/>
            </a:pPr>
            <a:endParaRPr lang="en-GB" b="0" dirty="0">
              <a:solidFill>
                <a:schemeClr val="tx1"/>
              </a:solidFill>
            </a:endParaRPr>
          </a:p>
          <a:p>
            <a:pPr marL="285750" lvl="1" indent="-285750">
              <a:buClr>
                <a:srgbClr val="00A6D6"/>
              </a:buClr>
              <a:buFont typeface="Arial" panose="020B0604020202020204" pitchFamily="34" charset="0"/>
              <a:buChar char="•"/>
            </a:pPr>
            <a:r>
              <a:rPr lang="en-GB" dirty="0">
                <a:solidFill>
                  <a:schemeClr val="tx1"/>
                </a:solidFill>
              </a:rPr>
              <a:t>Unified memory</a:t>
            </a:r>
          </a:p>
          <a:p>
            <a:pPr marL="823912" lvl="5" indent="-285750">
              <a:buClr>
                <a:srgbClr val="00A6D6"/>
              </a:buClr>
              <a:buFont typeface="Arial" panose="020B0604020202020204" pitchFamily="34" charset="0"/>
              <a:buChar char="•"/>
            </a:pPr>
            <a:r>
              <a:rPr lang="en-GB" dirty="0">
                <a:solidFill>
                  <a:schemeClr val="tx1"/>
                </a:solidFill>
              </a:rPr>
              <a:t>Easiest form for novel users</a:t>
            </a:r>
          </a:p>
          <a:p>
            <a:pPr marL="823912" lvl="5" indent="-285750">
              <a:buClr>
                <a:srgbClr val="00A6D6"/>
              </a:buClr>
              <a:buFont typeface="Arial" panose="020B0604020202020204" pitchFamily="34" charset="0"/>
              <a:buChar char="•"/>
            </a:pPr>
            <a:r>
              <a:rPr lang="en-GB" dirty="0">
                <a:solidFill>
                  <a:schemeClr val="tx1"/>
                </a:solidFill>
              </a:rPr>
              <a:t>Allocation only happens once</a:t>
            </a:r>
          </a:p>
          <a:p>
            <a:pPr marL="823912" lvl="5" indent="-285750">
              <a:buClr>
                <a:srgbClr val="00A6D6"/>
              </a:buClr>
              <a:buFont typeface="Arial" panose="020B0604020202020204" pitchFamily="34" charset="0"/>
              <a:buChar char="•"/>
            </a:pPr>
            <a:r>
              <a:rPr lang="en-GB" dirty="0">
                <a:solidFill>
                  <a:schemeClr val="tx1"/>
                </a:solidFill>
              </a:rPr>
              <a:t>Not optimal in terms of performance</a:t>
            </a:r>
          </a:p>
          <a:p>
            <a:pPr lvl="5" indent="0">
              <a:buClr>
                <a:srgbClr val="00A6D6"/>
              </a:buClr>
              <a:buNone/>
            </a:pPr>
            <a:endParaRPr lang="en-GB" dirty="0">
              <a:solidFill>
                <a:schemeClr val="tx1"/>
              </a:solidFill>
            </a:endParaRPr>
          </a:p>
          <a:p>
            <a:pPr marL="285750" lvl="1" indent="-285750">
              <a:buClr>
                <a:srgbClr val="00A6D6"/>
              </a:buClr>
              <a:buFont typeface="Arial" panose="020B0604020202020204" pitchFamily="34" charset="0"/>
              <a:buChar char="•"/>
            </a:pPr>
            <a:r>
              <a:rPr lang="en-GB" dirty="0">
                <a:solidFill>
                  <a:schemeClr val="tx1"/>
                </a:solidFill>
              </a:rPr>
              <a:t>Pinned/Paged memory</a:t>
            </a:r>
          </a:p>
          <a:p>
            <a:pPr marL="823912" lvl="5" indent="-285750">
              <a:buClr>
                <a:srgbClr val="00A6D6"/>
              </a:buClr>
              <a:buFont typeface="Arial" panose="020B0604020202020204" pitchFamily="34" charset="0"/>
              <a:buChar char="•"/>
            </a:pPr>
            <a:r>
              <a:rPr lang="en-GB" dirty="0">
                <a:solidFill>
                  <a:schemeClr val="tx1"/>
                </a:solidFill>
              </a:rPr>
              <a:t>Explicit memory transfers from CPU to GPU</a:t>
            </a:r>
          </a:p>
          <a:p>
            <a:pPr marL="823912" lvl="5" indent="-285750">
              <a:buClr>
                <a:srgbClr val="00A6D6"/>
              </a:buClr>
              <a:buFont typeface="Arial" panose="020B0604020202020204" pitchFamily="34" charset="0"/>
              <a:buChar char="•"/>
            </a:pPr>
            <a:r>
              <a:rPr lang="en-GB" dirty="0">
                <a:solidFill>
                  <a:schemeClr val="tx1"/>
                </a:solidFill>
              </a:rPr>
              <a:t>Allocation on both CPU and PGU</a:t>
            </a:r>
          </a:p>
          <a:p>
            <a:pPr marL="823912" lvl="5" indent="-285750">
              <a:buClr>
                <a:srgbClr val="00A6D6"/>
              </a:buClr>
              <a:buFont typeface="Arial" panose="020B0604020202020204" pitchFamily="34" charset="0"/>
              <a:buChar char="•"/>
            </a:pPr>
            <a:r>
              <a:rPr lang="en-GB" dirty="0">
                <a:solidFill>
                  <a:schemeClr val="tx1"/>
                </a:solidFill>
              </a:rPr>
              <a:t>Yields best performance</a:t>
            </a:r>
          </a:p>
          <a:p>
            <a:pPr lvl="4" indent="0">
              <a:buClr>
                <a:srgbClr val="00A6D6"/>
              </a:buCl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pic>
        <p:nvPicPr>
          <p:cNvPr id="16" name="Afbeelding 15" descr="Afbeelding met tekst, schermopname, diagram, Lettertype&#10;&#10;Automatisch gegenereerde beschrijving">
            <a:extLst>
              <a:ext uri="{FF2B5EF4-FFF2-40B4-BE49-F238E27FC236}">
                <a16:creationId xmlns:a16="http://schemas.microsoft.com/office/drawing/2014/main" id="{F3B8CABC-81BE-23C0-601C-42EE4164B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588" y="2431727"/>
            <a:ext cx="2835960" cy="1479418"/>
          </a:xfrm>
          <a:prstGeom prst="rect">
            <a:avLst/>
          </a:prstGeom>
        </p:spPr>
      </p:pic>
      <p:pic>
        <p:nvPicPr>
          <p:cNvPr id="22" name="Afbeelding 21">
            <a:extLst>
              <a:ext uri="{FF2B5EF4-FFF2-40B4-BE49-F238E27FC236}">
                <a16:creationId xmlns:a16="http://schemas.microsoft.com/office/drawing/2014/main" id="{42E0D863-8684-0ACA-B1F4-04997D73E792}"/>
              </a:ext>
            </a:extLst>
          </p:cNvPr>
          <p:cNvPicPr>
            <a:picLocks noChangeAspect="1"/>
          </p:cNvPicPr>
          <p:nvPr/>
        </p:nvPicPr>
        <p:blipFill rotWithShape="1">
          <a:blip r:embed="rId4"/>
          <a:srcRect l="-4572"/>
          <a:stretch/>
        </p:blipFill>
        <p:spPr>
          <a:xfrm>
            <a:off x="8188588" y="4222231"/>
            <a:ext cx="3243415" cy="1615580"/>
          </a:xfrm>
          <a:prstGeom prst="rect">
            <a:avLst/>
          </a:prstGeom>
        </p:spPr>
      </p:pic>
    </p:spTree>
    <p:extLst>
      <p:ext uri="{BB962C8B-B14F-4D97-AF65-F5344CB8AC3E}">
        <p14:creationId xmlns:p14="http://schemas.microsoft.com/office/powerpoint/2010/main" val="1195386739"/>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E9F1FDE8-589C-3D10-3637-92C340EDF0B7}"/>
              </a:ext>
            </a:extLst>
          </p:cNvPr>
          <p:cNvSpPr/>
          <p:nvPr/>
        </p:nvSpPr>
        <p:spPr>
          <a:xfrm>
            <a:off x="3117271" y="0"/>
            <a:ext cx="9074727" cy="6858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12" name="Tijdelijke aanduiding voor verticale tekst 10">
            <a:extLst>
              <a:ext uri="{FF2B5EF4-FFF2-40B4-BE49-F238E27FC236}">
                <a16:creationId xmlns:a16="http://schemas.microsoft.com/office/drawing/2014/main" id="{5471863F-483A-AE22-9A21-3F47CBC7F4C5}"/>
              </a:ext>
            </a:extLst>
          </p:cNvPr>
          <p:cNvSpPr txBox="1">
            <a:spLocks noGrp="1"/>
          </p:cNvSpPr>
          <p:nvPr>
            <p:ph type="body" idx="1"/>
          </p:nvPr>
        </p:nvSpPr>
        <p:spPr>
          <a:xfrm>
            <a:off x="3243805" y="1978163"/>
            <a:ext cx="10773502" cy="4356465"/>
          </a:xfrm>
          <a:prstGeom prst="rect">
            <a:avLst/>
          </a:prstGeom>
        </p:spPr>
        <p:txBody>
          <a:bodyPr/>
          <a:lstStyle/>
          <a:p>
            <a:pPr marL="285750" lvl="2" indent="-285750">
              <a:buClr>
                <a:srgbClr val="00A6D6"/>
              </a:buClr>
              <a:buFont typeface="Arial" panose="020B0604020202020204" pitchFamily="34" charset="0"/>
              <a:buChar char="•"/>
            </a:pPr>
            <a:r>
              <a:rPr lang="en-GB" b="0" dirty="0">
                <a:solidFill>
                  <a:schemeClr val="tx1"/>
                </a:solidFill>
              </a:rPr>
              <a:t>Single thread: smallest unit on a GPU that performs a task</a:t>
            </a:r>
          </a:p>
          <a:p>
            <a:pPr marL="285750" lvl="2" indent="-285750">
              <a:buClr>
                <a:srgbClr val="00A6D6"/>
              </a:buClr>
              <a:buFont typeface="Arial" panose="020B0604020202020204" pitchFamily="34" charset="0"/>
              <a:buChar char="•"/>
            </a:pPr>
            <a:r>
              <a:rPr lang="en-GB" b="0" dirty="0">
                <a:solidFill>
                  <a:schemeClr val="tx1"/>
                </a:solidFill>
              </a:rPr>
              <a:t>Threads have an execution hierarchy</a:t>
            </a:r>
          </a:p>
          <a:p>
            <a:pPr marL="823912" lvl="5" indent="-285750">
              <a:buClr>
                <a:srgbClr val="00A6D6"/>
              </a:buClr>
              <a:buFont typeface="Arial" panose="020B0604020202020204" pitchFamily="34" charset="0"/>
              <a:buChar char="•"/>
            </a:pPr>
            <a:r>
              <a:rPr lang="en-GB" b="1" dirty="0">
                <a:solidFill>
                  <a:schemeClr val="tx1"/>
                </a:solidFill>
              </a:rPr>
              <a:t>Thread</a:t>
            </a:r>
            <a:r>
              <a:rPr lang="en-GB" dirty="0">
                <a:solidFill>
                  <a:schemeClr val="tx1"/>
                </a:solidFill>
              </a:rPr>
              <a:t> </a:t>
            </a:r>
            <a:r>
              <a:rPr lang="en-GB" b="1" dirty="0">
                <a:solidFill>
                  <a:schemeClr val="tx1"/>
                </a:solidFill>
              </a:rPr>
              <a:t>block: </a:t>
            </a:r>
            <a:r>
              <a:rPr lang="en-GB" dirty="0">
                <a:solidFill>
                  <a:schemeClr val="tx1"/>
                </a:solidFill>
              </a:rPr>
              <a:t>collection of threads up to1024</a:t>
            </a:r>
            <a:endParaRPr lang="en-GB" b="1" dirty="0">
              <a:solidFill>
                <a:schemeClr val="tx1"/>
              </a:solidFill>
            </a:endParaRPr>
          </a:p>
          <a:p>
            <a:pPr marL="823912" lvl="5" indent="-285750">
              <a:buClr>
                <a:srgbClr val="00A6D6"/>
              </a:buClr>
              <a:buFont typeface="Arial" panose="020B0604020202020204" pitchFamily="34" charset="0"/>
              <a:buChar char="•"/>
            </a:pPr>
            <a:r>
              <a:rPr lang="en-GB" b="1" dirty="0">
                <a:solidFill>
                  <a:schemeClr val="tx1"/>
                </a:solidFill>
              </a:rPr>
              <a:t>Grid: </a:t>
            </a:r>
            <a:r>
              <a:rPr lang="en-GB" dirty="0">
                <a:solidFill>
                  <a:schemeClr val="tx1"/>
                </a:solidFill>
              </a:rPr>
              <a:t>collection of threads blocks, all threads in a grid perform the same operation</a:t>
            </a:r>
            <a:endParaRPr lang="en-GB" b="1"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lvl="5" indent="0">
              <a:buClr>
                <a:srgbClr val="00A6D6"/>
              </a:buClr>
              <a:buNone/>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lang="en-GB" dirty="0">
              <a:solidFill>
                <a:schemeClr val="tx1"/>
              </a:solidFill>
            </a:endParaRPr>
          </a:p>
          <a:p>
            <a:pPr marL="823912" lvl="5" indent="-285750">
              <a:buClr>
                <a:srgbClr val="00A6D6"/>
              </a:buClr>
              <a:buFont typeface="Arial" panose="020B0604020202020204" pitchFamily="34" charset="0"/>
              <a:buChar char="•"/>
            </a:pPr>
            <a:endParaRPr dirty="0">
              <a:solidFill>
                <a:schemeClr val="tx1"/>
              </a:solidFill>
            </a:endParaRPr>
          </a:p>
        </p:txBody>
      </p:sp>
      <p:sp>
        <p:nvSpPr>
          <p:cNvPr id="9" name="Titel 25">
            <a:extLst>
              <a:ext uri="{FF2B5EF4-FFF2-40B4-BE49-F238E27FC236}">
                <a16:creationId xmlns:a16="http://schemas.microsoft.com/office/drawing/2014/main" id="{C3C84391-0323-EBA2-AF54-1145080C1BC3}"/>
              </a:ext>
            </a:extLst>
          </p:cNvPr>
          <p:cNvSpPr txBox="1">
            <a:spLocks/>
          </p:cNvSpPr>
          <p:nvPr/>
        </p:nvSpPr>
        <p:spPr>
          <a:xfrm>
            <a:off x="698501" y="745243"/>
            <a:ext cx="2418770"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solidFill>
                  <a:schemeClr val="bg1"/>
                </a:solidFill>
              </a:rPr>
              <a:t>Content</a:t>
            </a:r>
          </a:p>
        </p:txBody>
      </p:sp>
      <p:sp>
        <p:nvSpPr>
          <p:cNvPr id="2" name="Titel 9">
            <a:extLst>
              <a:ext uri="{FF2B5EF4-FFF2-40B4-BE49-F238E27FC236}">
                <a16:creationId xmlns:a16="http://schemas.microsoft.com/office/drawing/2014/main" id="{3B3D5EF2-5AC7-B58D-2BF1-1A7D9EEFEFDD}"/>
              </a:ext>
            </a:extLst>
          </p:cNvPr>
          <p:cNvSpPr txBox="1">
            <a:spLocks/>
          </p:cNvSpPr>
          <p:nvPr/>
        </p:nvSpPr>
        <p:spPr>
          <a:xfrm>
            <a:off x="3243805" y="741499"/>
            <a:ext cx="10775072" cy="490401"/>
          </a:xfrm>
          <a:prstGeom prst="rect">
            <a:avLst/>
          </a:prstGeom>
        </p:spPr>
        <p:txBody>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dirty="0"/>
              <a:t>Computing on </a:t>
            </a:r>
            <a:r>
              <a:rPr lang="nl-NL" dirty="0" err="1"/>
              <a:t>the</a:t>
            </a:r>
            <a:r>
              <a:rPr lang="nl-NL" dirty="0"/>
              <a:t> GPU</a:t>
            </a:r>
          </a:p>
        </p:txBody>
      </p:sp>
      <p:pic>
        <p:nvPicPr>
          <p:cNvPr id="4098" name="Picture 2">
            <a:extLst>
              <a:ext uri="{FF2B5EF4-FFF2-40B4-BE49-F238E27FC236}">
                <a16:creationId xmlns:a16="http://schemas.microsoft.com/office/drawing/2014/main" id="{D3497F8B-1895-39B6-7D2E-C9023015EF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7454" y="234368"/>
            <a:ext cx="1057275" cy="1219200"/>
          </a:xfrm>
          <a:prstGeom prst="rect">
            <a:avLst/>
          </a:prstGeom>
          <a:noFill/>
          <a:extLst>
            <a:ext uri="{909E8E84-426E-40DD-AFC4-6F175D3DCCD1}">
              <a14:hiddenFill xmlns:a14="http://schemas.microsoft.com/office/drawing/2010/main">
                <a:solidFill>
                  <a:srgbClr val="FFFFFF"/>
                </a:solidFill>
              </a14:hiddenFill>
            </a:ext>
          </a:extLst>
        </p:spPr>
      </p:pic>
      <p:sp>
        <p:nvSpPr>
          <p:cNvPr id="50" name="Tijdelijke aanduiding voor datum 3">
            <a:extLst>
              <a:ext uri="{FF2B5EF4-FFF2-40B4-BE49-F238E27FC236}">
                <a16:creationId xmlns:a16="http://schemas.microsoft.com/office/drawing/2014/main" id="{2D0D38D8-0EB5-0F20-F74B-7716E5118A96}"/>
              </a:ext>
            </a:extLst>
          </p:cNvPr>
          <p:cNvSpPr txBox="1"/>
          <p:nvPr/>
        </p:nvSpPr>
        <p:spPr>
          <a:xfrm>
            <a:off x="9789848" y="6240205"/>
            <a:ext cx="118110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lang="nl-NL" dirty="0">
                <a:solidFill>
                  <a:schemeClr val="tx1"/>
                </a:solidFill>
              </a:rPr>
              <a:t>4-7-2023</a:t>
            </a:r>
            <a:endParaRPr dirty="0">
              <a:solidFill>
                <a:schemeClr val="tx1"/>
              </a:solidFill>
            </a:endParaRPr>
          </a:p>
        </p:txBody>
      </p:sp>
      <p:sp>
        <p:nvSpPr>
          <p:cNvPr id="51" name="Tijdelijke aanduiding voor dianummer 3">
            <a:extLst>
              <a:ext uri="{FF2B5EF4-FFF2-40B4-BE49-F238E27FC236}">
                <a16:creationId xmlns:a16="http://schemas.microsoft.com/office/drawing/2014/main" id="{89F8A90B-A473-AA04-EECA-03D09AAB4EF3}"/>
              </a:ext>
            </a:extLst>
          </p:cNvPr>
          <p:cNvSpPr txBox="1">
            <a:spLocks/>
          </p:cNvSpPr>
          <p:nvPr/>
        </p:nvSpPr>
        <p:spPr>
          <a:xfrm>
            <a:off x="11387042" y="6240205"/>
            <a:ext cx="84959" cy="184666"/>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nl-NL" smtClean="0">
                <a:solidFill>
                  <a:schemeClr val="tx1"/>
                </a:solidFill>
              </a:rPr>
              <a:pPr/>
              <a:t>9</a:t>
            </a:fld>
            <a:endParaRPr lang="nl-NL" dirty="0">
              <a:solidFill>
                <a:schemeClr val="tx1"/>
              </a:solidFill>
            </a:endParaRPr>
          </a:p>
        </p:txBody>
      </p:sp>
      <p:sp>
        <p:nvSpPr>
          <p:cNvPr id="8" name="Tijdelijke aanduiding voor verticale tekst 18">
            <a:extLst>
              <a:ext uri="{FF2B5EF4-FFF2-40B4-BE49-F238E27FC236}">
                <a16:creationId xmlns:a16="http://schemas.microsoft.com/office/drawing/2014/main" id="{9F54A4B0-6457-4FF8-712C-EF0DEF9B9D48}"/>
              </a:ext>
            </a:extLst>
          </p:cNvPr>
          <p:cNvSpPr txBox="1"/>
          <p:nvPr/>
        </p:nvSpPr>
        <p:spPr>
          <a:xfrm>
            <a:off x="698501" y="1591899"/>
            <a:ext cx="2418772" cy="3135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Introduction to parallel computing</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b="1" i="1" dirty="0"/>
              <a:t>GPU computing explained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GB" dirty="0"/>
              <a:t>Brief introduction of the test case</a:t>
            </a:r>
          </a:p>
        </p:txBody>
      </p:sp>
      <p:pic>
        <p:nvPicPr>
          <p:cNvPr id="19" name="Afbeelding 18">
            <a:extLst>
              <a:ext uri="{FF2B5EF4-FFF2-40B4-BE49-F238E27FC236}">
                <a16:creationId xmlns:a16="http://schemas.microsoft.com/office/drawing/2014/main" id="{09CD0ACF-3A6D-9999-E7B2-E9B1A69E028F}"/>
              </a:ext>
            </a:extLst>
          </p:cNvPr>
          <p:cNvPicPr>
            <a:picLocks noChangeAspect="1"/>
          </p:cNvPicPr>
          <p:nvPr/>
        </p:nvPicPr>
        <p:blipFill>
          <a:blip r:embed="rId3"/>
          <a:stretch>
            <a:fillRect/>
          </a:stretch>
        </p:blipFill>
        <p:spPr>
          <a:xfrm>
            <a:off x="3571118" y="4005928"/>
            <a:ext cx="4091634" cy="1975271"/>
          </a:xfrm>
          <a:prstGeom prst="rect">
            <a:avLst/>
          </a:prstGeom>
        </p:spPr>
      </p:pic>
      <p:sp>
        <p:nvSpPr>
          <p:cNvPr id="21" name="Tekstvak 20">
            <a:extLst>
              <a:ext uri="{FF2B5EF4-FFF2-40B4-BE49-F238E27FC236}">
                <a16:creationId xmlns:a16="http://schemas.microsoft.com/office/drawing/2014/main" id="{5F74549D-3B3E-0977-2DAF-2F44B6594B9F}"/>
              </a:ext>
            </a:extLst>
          </p:cNvPr>
          <p:cNvSpPr txBox="1"/>
          <p:nvPr/>
        </p:nvSpPr>
        <p:spPr>
          <a:xfrm>
            <a:off x="3302801" y="1225521"/>
            <a:ext cx="7668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800" b="0" i="1" u="none" strike="noStrike" cap="none" spc="0" normalizeH="0" baseline="0" dirty="0">
                <a:ln>
                  <a:noFill/>
                </a:ln>
                <a:solidFill>
                  <a:srgbClr val="000000"/>
                </a:solidFill>
                <a:effectLst/>
                <a:uFillTx/>
                <a:sym typeface="Arial"/>
              </a:rPr>
              <a:t>What is a thread?</a:t>
            </a:r>
            <a:endParaRPr lang="nl-NL" i="1" dirty="0"/>
          </a:p>
        </p:txBody>
      </p:sp>
      <p:pic>
        <p:nvPicPr>
          <p:cNvPr id="27" name="Afbeelding 26">
            <a:extLst>
              <a:ext uri="{FF2B5EF4-FFF2-40B4-BE49-F238E27FC236}">
                <a16:creationId xmlns:a16="http://schemas.microsoft.com/office/drawing/2014/main" id="{A7E0E5E0-328F-275F-4751-BD4BBB9BC3AC}"/>
              </a:ext>
            </a:extLst>
          </p:cNvPr>
          <p:cNvPicPr>
            <a:picLocks noChangeAspect="1"/>
          </p:cNvPicPr>
          <p:nvPr/>
        </p:nvPicPr>
        <p:blipFill rotWithShape="1">
          <a:blip r:embed="rId3"/>
          <a:srcRect l="4411" t="17035" r="74257" b="45615"/>
          <a:stretch/>
        </p:blipFill>
        <p:spPr>
          <a:xfrm>
            <a:off x="3756442" y="4355066"/>
            <a:ext cx="872836" cy="737755"/>
          </a:xfrm>
          <a:prstGeom prst="rect">
            <a:avLst/>
          </a:prstGeom>
        </p:spPr>
      </p:pic>
      <p:pic>
        <p:nvPicPr>
          <p:cNvPr id="28" name="Afbeelding 27">
            <a:extLst>
              <a:ext uri="{FF2B5EF4-FFF2-40B4-BE49-F238E27FC236}">
                <a16:creationId xmlns:a16="http://schemas.microsoft.com/office/drawing/2014/main" id="{FF0C43D3-372E-1E17-B02C-1659D71EF640}"/>
              </a:ext>
            </a:extLst>
          </p:cNvPr>
          <p:cNvPicPr>
            <a:picLocks noChangeAspect="1"/>
          </p:cNvPicPr>
          <p:nvPr/>
        </p:nvPicPr>
        <p:blipFill rotWithShape="1">
          <a:blip r:embed="rId3"/>
          <a:srcRect l="18209" t="34569" r="79251" b="45441"/>
          <a:stretch/>
        </p:blipFill>
        <p:spPr>
          <a:xfrm>
            <a:off x="4412818" y="4691726"/>
            <a:ext cx="103909" cy="394855"/>
          </a:xfrm>
          <a:prstGeom prst="rect">
            <a:avLst/>
          </a:prstGeom>
        </p:spPr>
      </p:pic>
    </p:spTree>
    <p:extLst>
      <p:ext uri="{BB962C8B-B14F-4D97-AF65-F5344CB8AC3E}">
        <p14:creationId xmlns:p14="http://schemas.microsoft.com/office/powerpoint/2010/main" val="14936173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id="{A4594E41-FC70-45C1-AC3A-131FE841D67E}" vid="{9D4A310D-94BF-4CCD-8336-0701D5A41E3A}"/>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UserInfo>
        <DisplayName>Lars Koolen</DisplayName>
        <AccountId>7421</AccountId>
        <AccountType/>
      </UserInfo>
      <UserInfo>
        <DisplayName>bart Wijnja</DisplayName>
        <AccountId>7422</AccountId>
        <AccountType/>
      </UserInfo>
    </SharedWithUsers>
  </documentManagement>
</p:properties>
</file>

<file path=customXml/itemProps1.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2.xml><?xml version="1.0" encoding="utf-8"?>
<ds:datastoreItem xmlns:ds="http://schemas.openxmlformats.org/officeDocument/2006/customXml" ds:itemID="{30B35286-4A3C-4A34-AFEE-A7C0A80D4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2EC280-D4BD-4A1A-ADA5-612003BA70F3}">
  <ds:schemaRefs>
    <ds:schemaRef ds:uri="4878a322-d110-404d-8591-8977e4f7768d"/>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0fee4eeb-e725-4e09-a2c6-b2e7e1963b2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TU Delft</Template>
  <TotalTime>2938</TotalTime>
  <Words>1317</Words>
  <Application>Microsoft Office PowerPoint</Application>
  <PresentationFormat>Breedbeeld</PresentationFormat>
  <Paragraphs>444</Paragraphs>
  <Slides>23</Slides>
  <Notes>1</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23</vt:i4>
      </vt:variant>
    </vt:vector>
  </HeadingPairs>
  <TitlesOfParts>
    <vt:vector size="33" baseType="lpstr">
      <vt:lpstr>Arial</vt:lpstr>
      <vt:lpstr>Calibri</vt:lpstr>
      <vt:lpstr>Helvetica</vt:lpstr>
      <vt:lpstr>Open Sans</vt:lpstr>
      <vt:lpstr>Open Sans Bold</vt:lpstr>
      <vt:lpstr>Roboto Slab Regular Regular</vt:lpstr>
      <vt:lpstr>Segoe UI</vt:lpstr>
      <vt:lpstr>Segoe UI Light</vt:lpstr>
      <vt:lpstr>Wingdings</vt:lpstr>
      <vt:lpstr>TU Delft</vt:lpstr>
      <vt:lpstr>PowerPoint-presentatie</vt:lpstr>
      <vt:lpstr>Content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Sebastiaan van Paasen</cp:lastModifiedBy>
  <cp:revision>6</cp:revision>
  <dcterms:created xsi:type="dcterms:W3CDTF">2022-11-25T13:24:58Z</dcterms:created>
  <dcterms:modified xsi:type="dcterms:W3CDTF">2023-11-25T11:18:04Z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